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Lst>
  <p:notesMasterIdLst>
    <p:notesMasterId r:id="rId63"/>
  </p:notesMasterIdLst>
  <p:handoutMasterIdLst>
    <p:handoutMasterId r:id="rId64"/>
  </p:handoutMasterIdLst>
  <p:sldIdLst>
    <p:sldId id="276" r:id="rId5"/>
    <p:sldId id="260" r:id="rId6"/>
    <p:sldId id="282" r:id="rId7"/>
    <p:sldId id="309" r:id="rId8"/>
    <p:sldId id="310" r:id="rId9"/>
    <p:sldId id="311" r:id="rId10"/>
    <p:sldId id="277" r:id="rId11"/>
    <p:sldId id="285" r:id="rId12"/>
    <p:sldId id="286" r:id="rId13"/>
    <p:sldId id="316" r:id="rId14"/>
    <p:sldId id="312" r:id="rId15"/>
    <p:sldId id="317" r:id="rId16"/>
    <p:sldId id="313" r:id="rId17"/>
    <p:sldId id="314" r:id="rId18"/>
    <p:sldId id="315" r:id="rId19"/>
    <p:sldId id="283" r:id="rId20"/>
    <p:sldId id="278" r:id="rId21"/>
    <p:sldId id="318" r:id="rId22"/>
    <p:sldId id="284" r:id="rId23"/>
    <p:sldId id="294" r:id="rId24"/>
    <p:sldId id="320" r:id="rId25"/>
    <p:sldId id="321" r:id="rId26"/>
    <p:sldId id="322" r:id="rId27"/>
    <p:sldId id="323" r:id="rId28"/>
    <p:sldId id="324" r:id="rId29"/>
    <p:sldId id="295" r:id="rId30"/>
    <p:sldId id="325" r:id="rId31"/>
    <p:sldId id="326" r:id="rId32"/>
    <p:sldId id="327" r:id="rId33"/>
    <p:sldId id="296" r:id="rId34"/>
    <p:sldId id="279" r:id="rId35"/>
    <p:sldId id="280" r:id="rId36"/>
    <p:sldId id="281" r:id="rId37"/>
    <p:sldId id="302" r:id="rId38"/>
    <p:sldId id="328" r:id="rId39"/>
    <p:sldId id="334" r:id="rId40"/>
    <p:sldId id="335" r:id="rId41"/>
    <p:sldId id="333" r:id="rId42"/>
    <p:sldId id="336" r:id="rId43"/>
    <p:sldId id="337" r:id="rId44"/>
    <p:sldId id="338" r:id="rId45"/>
    <p:sldId id="339" r:id="rId46"/>
    <p:sldId id="340" r:id="rId47"/>
    <p:sldId id="332" r:id="rId48"/>
    <p:sldId id="329" r:id="rId49"/>
    <p:sldId id="341" r:id="rId50"/>
    <p:sldId id="342" r:id="rId51"/>
    <p:sldId id="330" r:id="rId52"/>
    <p:sldId id="331" r:id="rId53"/>
    <p:sldId id="303" r:id="rId54"/>
    <p:sldId id="304" r:id="rId55"/>
    <p:sldId id="305" r:id="rId56"/>
    <p:sldId id="306" r:id="rId57"/>
    <p:sldId id="307" r:id="rId58"/>
    <p:sldId id="348" r:id="rId59"/>
    <p:sldId id="349" r:id="rId60"/>
    <p:sldId id="350" r:id="rId61"/>
    <p:sldId id="351" r:id="rId62"/>
  </p:sldIdLst>
  <p:sldSz cx="9144000" cy="6858000" type="screen4x3"/>
  <p:notesSz cx="6858000" cy="9144000"/>
  <p:defaultTextStyle>
    <a:defPPr>
      <a:defRPr lang="zh-CN"/>
    </a:defPPr>
    <a:lvl1pPr marL="0" lvl="0"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1pPr>
    <a:lvl2pPr marL="457200" lvl="1"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2pPr>
    <a:lvl3pPr marL="914400" lvl="2"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3pPr>
    <a:lvl4pPr marL="1371600" lvl="3"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4pPr>
    <a:lvl5pPr marL="1828800" lvl="4"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5pPr>
    <a:lvl6pPr marL="2286000" lvl="5"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6pPr>
    <a:lvl7pPr marL="2743200" lvl="6"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7pPr>
    <a:lvl8pPr marL="3200400" lvl="7"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8pPr>
    <a:lvl9pPr marL="3657600" lvl="8" indent="0" algn="l" defTabSz="914400" eaLnBrk="1" fontAlgn="base" latinLnBrk="0" hangingPunct="1">
      <a:spcBef>
        <a:spcPct val="0"/>
      </a:spcBef>
      <a:spcAft>
        <a:spcPct val="0"/>
      </a:spcAft>
      <a:buNone/>
      <a:defRPr sz="1800" b="0" i="0" u="none" kern="1200" baseline="0">
        <a:solidFill>
          <a:schemeClr val="tx1"/>
        </a:solidFill>
        <a:latin typeface="Arial" charset="0"/>
        <a:ea typeface="宋体"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F60AC9"/>
    <a:srgbClr val="F571F5"/>
    <a:srgbClr val="FF6600"/>
    <a:srgbClr val="FF0000"/>
    <a:srgbClr val="CC0000"/>
    <a:srgbClr val="4C0818"/>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659"/>
    <p:restoredTop sz="92086"/>
  </p:normalViewPr>
  <p:slideViewPr>
    <p:cSldViewPr showGuides="1">
      <p:cViewPr>
        <p:scale>
          <a:sx n="75" d="100"/>
          <a:sy n="75" d="100"/>
        </p:scale>
        <p:origin x="111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handoutMaster" Target="handoutMasters/handoutMaster1.xml"/><Relationship Id="rId63" Type="http://schemas.openxmlformats.org/officeDocument/2006/relationships/notesMaster" Target="notesMasters/notesMaster1.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spcBef>
                <a:spcPts val="0"/>
              </a:spcBef>
              <a:spcAft>
                <a:spcPts val="0"/>
              </a:spcAft>
              <a:defRPr sz="1200">
                <a:latin typeface="+mn-lt"/>
                <a:ea typeface="+mn-ea"/>
              </a:defRPr>
            </a:lvl1pPr>
          </a:lstStyle>
          <a:p>
            <a:pPr marL="0" marR="0" lvl="0" indent="0" algn="r" defTabSz="914400" rtl="0" eaLnBrk="1" latinLnBrk="0" hangingPunct="1">
              <a:spcBef>
                <a:spcPts val="0"/>
              </a:spcBef>
              <a:spcAft>
                <a:spcPts val="0"/>
              </a:spcAft>
              <a:buClrTx/>
              <a:buSzTx/>
              <a:buFontTx/>
              <a:buNone/>
              <a:defRPr/>
            </a:pPr>
            <a:fld id="{C9D8A098-D09F-42A7-B8C4-7C55453A9F98}"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p>
            <a:pPr lvl="0" algn="r" eaLnBrk="1" hangingPunct="1"/>
            <a:fld id="{9A0DB2DC-4C9A-4742-B13C-FB6460FD3503}" type="slidenum">
              <a:rPr lang="zh-CN" altLang="en-US" sz="1200" dirty="0">
                <a:latin typeface="Calibri" pitchFamily="34" charset="0"/>
              </a:rPr>
            </a:fld>
            <a:endParaRPr lang="en-US" altLang="zh-CN" sz="1200"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spcBef>
                <a:spcPts val="0"/>
              </a:spcBef>
              <a:spcAft>
                <a:spcPts val="0"/>
              </a:spcAft>
              <a:defRPr sz="1200">
                <a:latin typeface="+mn-lt"/>
                <a:ea typeface="+mn-ea"/>
              </a:defRPr>
            </a:lvl1pPr>
          </a:lstStyle>
          <a:p>
            <a:pPr marL="0" marR="0" lvl="0" indent="0" algn="r" defTabSz="914400" rtl="0" eaLnBrk="1" latinLnBrk="0" hangingPunct="1">
              <a:spcBef>
                <a:spcPts val="0"/>
              </a:spcBef>
              <a:spcAft>
                <a:spcPts val="0"/>
              </a:spcAft>
              <a:buClrTx/>
              <a:buSzTx/>
              <a:buFontTx/>
              <a:buNone/>
              <a:defRPr/>
            </a:pPr>
            <a:fld id="{670AA737-4893-4FCE-8C5C-855860D429A6}"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fld id="{9A0DB2DC-4C9A-4742-B13C-FB6460FD3503}" type="slidenum">
              <a:rPr lang="zh-CN" altLang="en-US" sz="1200" dirty="0">
                <a:latin typeface="Calibri" pitchFamily="34" charset="0"/>
              </a:rPr>
            </a:fld>
            <a:endParaRPr lang="en-US" altLang="zh-CN" sz="1200" dirty="0">
              <a:latin typeface="Calibri" pitchFamily="34" charset="0"/>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spcBef>
                <a:spcPct val="20000"/>
              </a:spcBef>
              <a:spcAft>
                <a:spcPct val="0"/>
              </a:spcAft>
              <a:buClrTx/>
              <a:buSzTx/>
              <a:buFont typeface="Arial"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spcBef>
                <a:spcPct val="20000"/>
              </a:spcBef>
              <a:spcAft>
                <a:spcPct val="0"/>
              </a:spcAft>
              <a:buClrTx/>
              <a:buSzTx/>
              <a:buFont typeface="Arial"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spcBef>
                <a:spcPct val="20000"/>
              </a:spcBef>
              <a:spcAft>
                <a:spcPct val="0"/>
              </a:spcAft>
              <a:buClrTx/>
              <a:buSzTx/>
              <a:buFont typeface="Arial"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标题占位符 1"/>
          <p:cNvSpPr>
            <a:spLocks noGrp="1"/>
          </p:cNvSpPr>
          <p:nvPr>
            <p:ph type="title"/>
          </p:nvPr>
        </p:nvSpPr>
        <p:spPr>
          <a:xfrm>
            <a:off x="457200" y="274638"/>
            <a:ext cx="8229600" cy="1143000"/>
          </a:xfrm>
          <a:prstGeom prst="rect">
            <a:avLst/>
          </a:prstGeom>
          <a:noFill/>
          <a:ln w="9525">
            <a:noFill/>
            <a:miter/>
          </a:ln>
        </p:spPr>
        <p:txBody>
          <a:bodyPr anchor="ctr"/>
          <a:p>
            <a:pPr lvl="0"/>
            <a:r>
              <a:rPr lang="zh-CN" altLang="en-US" dirty="0"/>
              <a:t>单击此处编辑母版标题样式</a:t>
            </a:r>
            <a:endParaRPr lang="zh-CN" altLang="en-US" dirty="0"/>
          </a:p>
        </p:txBody>
      </p:sp>
      <p:sp>
        <p:nvSpPr>
          <p:cNvPr id="4099" name="文本占位符 2"/>
          <p:cNvSpPr>
            <a:spLocks noGrp="1"/>
          </p:cNvSpPr>
          <p:nvPr>
            <p:ph type="body" idx="1"/>
          </p:nvPr>
        </p:nvSpPr>
        <p:spPr>
          <a:xfrm>
            <a:off x="457200" y="1600200"/>
            <a:ext cx="8229600" cy="4525963"/>
          </a:xfrm>
          <a:prstGeom prst="rect">
            <a:avLst/>
          </a:prstGeom>
          <a:noFill/>
          <a:ln w="9525">
            <a:noFill/>
            <a:miter/>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spcBef>
                <a:spcPts val="0"/>
              </a:spcBef>
              <a:spcAft>
                <a:spcPts val="0"/>
              </a:spcAft>
              <a:defRPr sz="1200">
                <a:solidFill>
                  <a:schemeClr val="tx1">
                    <a:tint val="75000"/>
                  </a:schemeClr>
                </a:solidFill>
                <a:latin typeface="+mn-lt"/>
                <a:ea typeface="+mn-ea"/>
              </a:defRPr>
            </a:lvl1pPr>
          </a:lstStyle>
          <a:p>
            <a:pPr marL="0" marR="0" lvl="0" indent="0" algn="l" defTabSz="914400" rtl="0" eaLnBrk="1" latinLnBrk="0" hangingPunct="1">
              <a:spcBef>
                <a:spcPts val="0"/>
              </a:spcBef>
              <a:spcAft>
                <a:spcPts val="0"/>
              </a:spcAft>
              <a:buClrTx/>
              <a:buSzTx/>
              <a:buFontTx/>
              <a:buNone/>
              <a:defRPr/>
            </a:pPr>
            <a:fld id="{195DF96A-A577-47AF-91DE-9E0E4592732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ts val="0"/>
              </a:spcBef>
              <a:spcAft>
                <a:spcPts val="0"/>
              </a:spcAft>
              <a:defRPr sz="1200">
                <a:solidFill>
                  <a:schemeClr val="tx1">
                    <a:tint val="75000"/>
                  </a:schemeClr>
                </a:solidFill>
                <a:latin typeface="+mn-lt"/>
                <a:ea typeface="+mn-ea"/>
              </a:defRPr>
            </a:lvl1p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advClick="0">
    <p:fade/>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5122" name="标题占位符 1"/>
          <p:cNvSpPr>
            <a:spLocks noGrp="1"/>
          </p:cNvSpPr>
          <p:nvPr>
            <p:ph type="title"/>
          </p:nvPr>
        </p:nvSpPr>
        <p:spPr>
          <a:xfrm>
            <a:off x="457200" y="274638"/>
            <a:ext cx="8229600" cy="1143000"/>
          </a:xfrm>
          <a:prstGeom prst="rect">
            <a:avLst/>
          </a:prstGeom>
          <a:noFill/>
          <a:ln w="9525">
            <a:noFill/>
            <a:miter/>
          </a:ln>
        </p:spPr>
        <p:txBody>
          <a:bodyPr anchor="ctr"/>
          <a:p>
            <a:pPr lvl="0"/>
            <a:r>
              <a:rPr lang="zh-CN" altLang="en-US" dirty="0"/>
              <a:t>单击此处编辑母版标题样式</a:t>
            </a:r>
            <a:endParaRPr lang="zh-CN" altLang="en-US" dirty="0"/>
          </a:p>
        </p:txBody>
      </p:sp>
      <p:sp>
        <p:nvSpPr>
          <p:cNvPr id="5123" name="文本占位符 2"/>
          <p:cNvSpPr>
            <a:spLocks noGrp="1"/>
          </p:cNvSpPr>
          <p:nvPr>
            <p:ph type="body" idx="1"/>
          </p:nvPr>
        </p:nvSpPr>
        <p:spPr>
          <a:xfrm>
            <a:off x="457200" y="1600200"/>
            <a:ext cx="8229600" cy="4525963"/>
          </a:xfrm>
          <a:prstGeom prst="rect">
            <a:avLst/>
          </a:prstGeom>
          <a:noFill/>
          <a:ln w="9525">
            <a:noFill/>
            <a:miter/>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spcBef>
                <a:spcPts val="0"/>
              </a:spcBef>
              <a:spcAft>
                <a:spcPts val="0"/>
              </a:spcAft>
              <a:defRPr sz="1200">
                <a:solidFill>
                  <a:schemeClr val="tx1">
                    <a:tint val="75000"/>
                  </a:schemeClr>
                </a:solidFill>
                <a:latin typeface="+mn-lt"/>
                <a:ea typeface="+mn-ea"/>
              </a:defRPr>
            </a:lvl1pPr>
          </a:lstStyle>
          <a:p>
            <a:pPr marL="0" marR="0" lvl="0" indent="0" algn="l" defTabSz="914400" rtl="0" eaLnBrk="1" latinLnBrk="0" hangingPunct="1">
              <a:spcBef>
                <a:spcPts val="0"/>
              </a:spcBef>
              <a:spcAft>
                <a:spcPts val="0"/>
              </a:spcAft>
              <a:buClrTx/>
              <a:buSzTx/>
              <a:buFontTx/>
              <a:buNone/>
              <a:defRPr/>
            </a:pPr>
            <a:fld id="{9FE3CB11-9990-4173-B11C-A45BDFE09B7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ts val="0"/>
              </a:spcBef>
              <a:spcAft>
                <a:spcPts val="0"/>
              </a:spcAft>
              <a:defRPr sz="1200">
                <a:solidFill>
                  <a:schemeClr val="tx1">
                    <a:tint val="75000"/>
                  </a:schemeClr>
                </a:solidFill>
                <a:latin typeface="+mn-lt"/>
                <a:ea typeface="+mn-ea"/>
              </a:defRPr>
            </a:lvl1p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med" advClick="0">
    <p:fade/>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6146" name="标题占位符 1"/>
          <p:cNvSpPr>
            <a:spLocks noGrp="1"/>
          </p:cNvSpPr>
          <p:nvPr>
            <p:ph type="title"/>
          </p:nvPr>
        </p:nvSpPr>
        <p:spPr>
          <a:xfrm>
            <a:off x="457200" y="274638"/>
            <a:ext cx="8229600" cy="1143000"/>
          </a:xfrm>
          <a:prstGeom prst="rect">
            <a:avLst/>
          </a:prstGeom>
          <a:noFill/>
          <a:ln w="9525">
            <a:noFill/>
            <a:miter/>
          </a:ln>
        </p:spPr>
        <p:txBody>
          <a:bodyPr anchor="ctr"/>
          <a:p>
            <a:pPr lvl="0"/>
            <a:r>
              <a:rPr lang="zh-CN" altLang="en-US" dirty="0"/>
              <a:t>单击此处编辑母版标题样式</a:t>
            </a:r>
            <a:endParaRPr lang="zh-CN" altLang="en-US" dirty="0"/>
          </a:p>
        </p:txBody>
      </p:sp>
      <p:sp>
        <p:nvSpPr>
          <p:cNvPr id="6147" name="文本占位符 2"/>
          <p:cNvSpPr>
            <a:spLocks noGrp="1"/>
          </p:cNvSpPr>
          <p:nvPr>
            <p:ph type="body" idx="1"/>
          </p:nvPr>
        </p:nvSpPr>
        <p:spPr>
          <a:xfrm>
            <a:off x="457200" y="1600200"/>
            <a:ext cx="8229600" cy="4525963"/>
          </a:xfrm>
          <a:prstGeom prst="rect">
            <a:avLst/>
          </a:prstGeom>
          <a:noFill/>
          <a:ln w="9525">
            <a:noFill/>
            <a:miter/>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spcBef>
                <a:spcPts val="0"/>
              </a:spcBef>
              <a:spcAft>
                <a:spcPts val="0"/>
              </a:spcAft>
              <a:defRPr sz="1200">
                <a:solidFill>
                  <a:schemeClr val="tx1">
                    <a:tint val="75000"/>
                  </a:schemeClr>
                </a:solidFill>
                <a:latin typeface="+mn-lt"/>
                <a:ea typeface="+mn-ea"/>
              </a:defRPr>
            </a:lvl1pPr>
          </a:lstStyle>
          <a:p>
            <a:pPr marL="0" marR="0" lvl="0" indent="0" algn="l" defTabSz="914400" rtl="0" eaLnBrk="1" latinLnBrk="0" hangingPunct="1">
              <a:spcBef>
                <a:spcPts val="0"/>
              </a:spcBef>
              <a:spcAft>
                <a:spcPts val="0"/>
              </a:spcAft>
              <a:buClrTx/>
              <a:buSzTx/>
              <a:buFontTx/>
              <a:buNone/>
              <a:defRPr/>
            </a:pPr>
            <a:fld id="{1CD17EF4-6A94-4336-BAB0-17BEEB2088A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spcBef>
                <a:spcPts val="0"/>
              </a:spcBef>
              <a:spcAft>
                <a:spcPts val="0"/>
              </a:spcAft>
              <a:defRPr sz="1200">
                <a:solidFill>
                  <a:schemeClr val="tx1">
                    <a:tint val="75000"/>
                  </a:schemeClr>
                </a:solidFill>
                <a:latin typeface="+mn-lt"/>
                <a:ea typeface="+mn-ea"/>
              </a:defRPr>
            </a:lvl1p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p>
            <a:pPr lvl="0" algn="r" eaLnBrk="1" hangingPunct="1"/>
            <a:fld id="{9A0DB2DC-4C9A-4742-B13C-FB6460FD3503}" type="slidenum">
              <a:rPr lang="zh-CN" altLang="en-US" sz="1200" dirty="0">
                <a:solidFill>
                  <a:srgbClr val="898989"/>
                </a:solidFill>
                <a:latin typeface="Calibri" pitchFamily="34" charset="0"/>
              </a:rPr>
            </a:fld>
            <a:endParaRPr lang="en-US" altLang="zh-CN" sz="1200" dirty="0">
              <a:solidFill>
                <a:srgbClr val="898989"/>
              </a:solidFill>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spd="med" advClick="0">
    <p:fade/>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7.xml"/><Relationship Id="rId2" Type="http://schemas.openxmlformats.org/officeDocument/2006/relationships/image" Target="../media/image10.emf"/><Relationship Id="rId1"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2.emf"/><Relationship Id="rId1"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7.xml"/><Relationship Id="rId2" Type="http://schemas.openxmlformats.org/officeDocument/2006/relationships/image" Target="../media/image16.emf"/><Relationship Id="rId1"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8194" name="矩形 3"/>
          <p:cNvSpPr/>
          <p:nvPr/>
        </p:nvSpPr>
        <p:spPr>
          <a:xfrm>
            <a:off x="6508750" y="6215063"/>
            <a:ext cx="2470150" cy="457200"/>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 name="TextBox 4"/>
          <p:cNvSpPr txBox="1"/>
          <p:nvPr/>
        </p:nvSpPr>
        <p:spPr>
          <a:xfrm>
            <a:off x="755650" y="2598738"/>
            <a:ext cx="7920038" cy="823912"/>
          </a:xfrm>
          <a:prstGeom prst="rect">
            <a:avLst/>
          </a:prstGeom>
          <a:noFill/>
          <a:ln w="9525">
            <a:noFill/>
            <a:miter/>
          </a:ln>
        </p:spPr>
        <p:txBody>
          <a:bodyPr>
            <a:spAutoFit/>
          </a:bodyPr>
          <a:p>
            <a:pPr lvl="0" algn="ctr" eaLnBrk="1" hangingPunct="1"/>
            <a:r>
              <a:rPr lang="zh-CN" altLang="en-US" sz="4800" dirty="0">
                <a:solidFill>
                  <a:srgbClr val="0066CC"/>
                </a:solidFill>
                <a:latin typeface="黑体" pitchFamily="49" charset="-122"/>
                <a:ea typeface="黑体" pitchFamily="49" charset="-122"/>
              </a:rPr>
              <a:t>第三章</a:t>
            </a:r>
            <a:endParaRPr lang="zh-CN" altLang="en-US" sz="4800" dirty="0">
              <a:solidFill>
                <a:srgbClr val="0066CC"/>
              </a:solidFill>
              <a:latin typeface="黑体" pitchFamily="49" charset="-122"/>
              <a:ea typeface="黑体"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00000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6386"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6387"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 name="矩形 3"/>
          <p:cNvSpPr/>
          <p:nvPr/>
        </p:nvSpPr>
        <p:spPr>
          <a:xfrm>
            <a:off x="539750" y="981075"/>
            <a:ext cx="3179763"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►考点</a:t>
            </a:r>
            <a:r>
              <a:rPr lang="zh-CN" altLang="en-US" sz="2400" b="1" dirty="0">
                <a:solidFill>
                  <a:srgbClr val="FF6600"/>
                </a:solidFill>
                <a:latin typeface="Arial" charset="0"/>
                <a:ea typeface="宋体" pitchFamily="2" charset="-122"/>
              </a:rPr>
              <a:t>二　合并同类项 </a:t>
            </a:r>
            <a:endParaRPr lang="zh-CN" altLang="en-US" sz="2400" b="1" dirty="0">
              <a:solidFill>
                <a:srgbClr val="FF6600"/>
              </a:solidFill>
              <a:latin typeface="Arial" charset="0"/>
              <a:ea typeface="宋体" pitchFamily="2" charset="-122"/>
            </a:endParaRPr>
          </a:p>
        </p:txBody>
      </p:sp>
      <p:sp>
        <p:nvSpPr>
          <p:cNvPr id="5" name="TextBox 4"/>
          <p:cNvSpPr txBox="1"/>
          <p:nvPr/>
        </p:nvSpPr>
        <p:spPr>
          <a:xfrm>
            <a:off x="107950" y="1658938"/>
            <a:ext cx="8856663" cy="1187450"/>
          </a:xfrm>
          <a:prstGeom prst="rect">
            <a:avLst/>
          </a:prstGeom>
          <a:noFill/>
          <a:ln w="9525">
            <a:noFill/>
            <a:miter/>
          </a:ln>
        </p:spPr>
        <p:txBody>
          <a:bodyPr>
            <a:spAutoFit/>
          </a:bodyPr>
          <a:p>
            <a:pPr lvl="0" indent="622300" eaLnBrk="1" hangingPunct="1">
              <a:lnSpc>
                <a:spcPct val="150000"/>
              </a:lnSpc>
            </a:pPr>
            <a:r>
              <a:rPr lang="zh-CN" altLang="zh-CN" sz="2400" b="1" dirty="0">
                <a:solidFill>
                  <a:srgbClr val="FF6600"/>
                </a:solidFill>
                <a:latin typeface="Arial" charset="0"/>
                <a:ea typeface="宋体" pitchFamily="2" charset="-122"/>
              </a:rPr>
              <a:t>例</a:t>
            </a:r>
            <a:r>
              <a:rPr lang="en-US" altLang="zh-CN" sz="2400" b="1">
                <a:solidFill>
                  <a:srgbClr val="FF6600"/>
                </a:solidFill>
                <a:latin typeface="Arial" charset="0"/>
                <a:ea typeface="宋体" pitchFamily="2" charset="-122"/>
              </a:rPr>
              <a:t>2</a:t>
            </a:r>
            <a:r>
              <a:rPr lang="zh-CN" altLang="zh-CN" sz="2400" b="1" dirty="0">
                <a:latin typeface="Arial" charset="0"/>
                <a:ea typeface="宋体" pitchFamily="2" charset="-122"/>
              </a:rPr>
              <a:t>　</a:t>
            </a:r>
            <a:r>
              <a:rPr lang="zh-CN" altLang="zh-CN" sz="2400" b="1" dirty="0">
                <a:solidFill>
                  <a:srgbClr val="000000"/>
                </a:solidFill>
                <a:latin typeface="Times New Roman" pitchFamily="18" charset="0"/>
                <a:ea typeface="Times New Roman" pitchFamily="18" charset="0"/>
              </a:rPr>
              <a:t>先去括号，再合并同类项：</a:t>
            </a:r>
            <a:endParaRPr lang="zh-CN" altLang="en-US" sz="2400" b="1" dirty="0">
              <a:solidFill>
                <a:srgbClr val="000000"/>
              </a:solidFill>
              <a:latin typeface="Times New Roman" pitchFamily="18" charset="0"/>
              <a:ea typeface="Times New Roman" pitchFamily="18" charset="0"/>
            </a:endParaRPr>
          </a:p>
          <a:p>
            <a:pPr lvl="0" indent="622300" algn="just" eaLnBrk="1" hangingPunct="1">
              <a:lnSpc>
                <a:spcPct val="150000"/>
              </a:lnSpc>
            </a:pPr>
            <a:r>
              <a:rPr lang="en-US" altLang="zh-CN" sz="2400" b="1">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(2a</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2(a</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2b)</a:t>
            </a:r>
            <a:r>
              <a:rPr lang="zh-CN" altLang="en-US" sz="2400" b="1" dirty="0">
                <a:solidFill>
                  <a:srgbClr val="000000"/>
                </a:solidFill>
                <a:latin typeface="Times New Roman" pitchFamily="18" charset="0"/>
                <a:ea typeface="Times New Roman" pitchFamily="18" charset="0"/>
              </a:rPr>
              <a:t>．</a:t>
            </a:r>
            <a:endParaRPr lang="zh-CN" altLang="zh-CN" sz="2400" b="1" dirty="0">
              <a:solidFill>
                <a:srgbClr val="000000"/>
              </a:solidFill>
              <a:latin typeface="Times New Roman" pitchFamily="18" charset="0"/>
              <a:ea typeface="Times New Roman" pitchFamily="18" charset="0"/>
            </a:endParaRPr>
          </a:p>
        </p:txBody>
      </p:sp>
      <p:sp>
        <p:nvSpPr>
          <p:cNvPr id="2" name="TextBox 4"/>
          <p:cNvSpPr txBox="1"/>
          <p:nvPr/>
        </p:nvSpPr>
        <p:spPr>
          <a:xfrm>
            <a:off x="107950" y="3157538"/>
            <a:ext cx="8856663" cy="1187450"/>
          </a:xfrm>
          <a:prstGeom prst="rect">
            <a:avLst/>
          </a:prstGeom>
          <a:noFill/>
          <a:ln w="9525">
            <a:noFill/>
            <a:miter/>
          </a:ln>
        </p:spPr>
        <p:txBody>
          <a:bodyPr>
            <a:spAutoFit/>
          </a:bodyPr>
          <a:p>
            <a:pPr lvl="0" indent="622300" algn="just" eaLnBrk="1" hangingPunct="1">
              <a:lnSpc>
                <a:spcPct val="150000"/>
              </a:lnSpc>
            </a:pPr>
            <a:r>
              <a:rPr lang="zh-CN" altLang="en-US" sz="2400" b="1" dirty="0">
                <a:solidFill>
                  <a:srgbClr val="3366FF"/>
                </a:solidFill>
                <a:latin typeface="Arial" charset="0"/>
                <a:ea typeface="宋体" pitchFamily="2" charset="-122"/>
              </a:rPr>
              <a:t>解：</a:t>
            </a:r>
            <a:r>
              <a:rPr lang="en-US" altLang="zh-CN" sz="2400" b="1">
                <a:solidFill>
                  <a:srgbClr val="3366FF"/>
                </a:solidFill>
                <a:latin typeface="Arial" charset="0"/>
                <a:ea typeface="宋体" pitchFamily="2" charset="-122"/>
              </a:rPr>
              <a:t>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b)</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2b)</a:t>
            </a:r>
            <a:r>
              <a:rPr lang="zh-CN" altLang="en-US" sz="2400" b="1" dirty="0">
                <a:solidFill>
                  <a:srgbClr val="3366FF"/>
                </a:solidFill>
                <a:latin typeface="Arial" charset="0"/>
                <a:ea typeface="宋体" pitchFamily="2" charset="-122"/>
              </a:rPr>
              <a:t>＝ </a:t>
            </a:r>
            <a:r>
              <a:rPr lang="en-US" altLang="zh-CN" sz="2400" b="1">
                <a:solidFill>
                  <a:srgbClr val="3366FF"/>
                </a:solidFill>
                <a:latin typeface="Arial" charset="0"/>
                <a:ea typeface="宋体" pitchFamily="2" charset="-122"/>
              </a:rPr>
              <a:t>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b</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4b</a:t>
            </a:r>
            <a:r>
              <a:rPr lang="zh-CN" altLang="en-US" sz="2400" b="1" dirty="0">
                <a:solidFill>
                  <a:srgbClr val="3366FF"/>
                </a:solidFill>
                <a:latin typeface="Arial" charset="0"/>
                <a:ea typeface="宋体" pitchFamily="2" charset="-122"/>
              </a:rPr>
              <a:t>＝ </a:t>
            </a:r>
            <a:r>
              <a:rPr lang="en-US" altLang="zh-CN" sz="2400" b="1">
                <a:solidFill>
                  <a:srgbClr val="3366FF"/>
                </a:solidFill>
                <a:latin typeface="Arial" charset="0"/>
                <a:ea typeface="宋体" pitchFamily="2" charset="-122"/>
              </a:rPr>
              <a:t>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2a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b</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4b</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3a</a:t>
            </a:r>
            <a:r>
              <a:rPr lang="zh-CN" altLang="en-US" sz="2400" b="1" dirty="0">
                <a:solidFill>
                  <a:srgbClr val="3366FF"/>
                </a:solidFill>
                <a:latin typeface="Arial" charset="0"/>
                <a:ea typeface="宋体" pitchFamily="2" charset="-122"/>
              </a:rPr>
              <a:t>－</a:t>
            </a:r>
            <a:r>
              <a:rPr lang="en-US" altLang="zh-CN" sz="2400" b="1">
                <a:solidFill>
                  <a:srgbClr val="3366FF"/>
                </a:solidFill>
                <a:latin typeface="Arial" charset="0"/>
                <a:ea typeface="宋体" pitchFamily="2" charset="-122"/>
              </a:rPr>
              <a:t>3b.</a:t>
            </a:r>
            <a:endParaRPr lang="zh-CN" altLang="zh-CN" sz="2400" b="1" dirty="0">
              <a:solidFill>
                <a:srgbClr val="3366FF"/>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edge">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7410"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7411"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pic>
        <p:nvPicPr>
          <p:cNvPr id="17412" name="Picture 4"/>
          <p:cNvPicPr>
            <a:picLocks noChangeAspect="1"/>
          </p:cNvPicPr>
          <p:nvPr/>
        </p:nvPicPr>
        <p:blipFill>
          <a:blip r:embed="rId1"/>
          <a:srcRect/>
          <a:stretch>
            <a:fillRect/>
          </a:stretch>
        </p:blipFill>
        <p:spPr>
          <a:xfrm>
            <a:off x="885825" y="1438275"/>
            <a:ext cx="7372350" cy="3981450"/>
          </a:xfrm>
          <a:prstGeom prst="rect">
            <a:avLst/>
          </a:prstGeom>
          <a:noFill/>
          <a:ln w="9525">
            <a:noFill/>
            <a:miter/>
          </a:ln>
        </p:spPr>
      </p:pic>
    </p:spTree>
  </p:cSld>
  <p:clrMapOvr>
    <a:masterClrMapping/>
  </p:clrMapOvr>
  <p:transition spd="med" advClick="0">
    <p:fade/>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8434"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8435"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 name="矩形 3"/>
          <p:cNvSpPr/>
          <p:nvPr/>
        </p:nvSpPr>
        <p:spPr>
          <a:xfrm>
            <a:off x="539750" y="981075"/>
            <a:ext cx="2873375"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►考点三　</a:t>
            </a:r>
            <a:r>
              <a:rPr lang="zh-CN" altLang="en-US" sz="2400" b="1" dirty="0">
                <a:solidFill>
                  <a:srgbClr val="FF6600"/>
                </a:solidFill>
                <a:latin typeface="Arial" charset="0"/>
                <a:ea typeface="宋体" pitchFamily="2" charset="-122"/>
              </a:rPr>
              <a:t>探索规律 </a:t>
            </a:r>
            <a:endParaRPr lang="zh-CN" altLang="en-US" sz="2400" b="1" dirty="0">
              <a:solidFill>
                <a:srgbClr val="FF6600"/>
              </a:solidFill>
              <a:latin typeface="Arial" charset="0"/>
              <a:ea typeface="宋体" pitchFamily="2" charset="-122"/>
            </a:endParaRPr>
          </a:p>
        </p:txBody>
      </p:sp>
      <p:sp>
        <p:nvSpPr>
          <p:cNvPr id="5" name="TextBox 4"/>
          <p:cNvSpPr txBox="1"/>
          <p:nvPr/>
        </p:nvSpPr>
        <p:spPr>
          <a:xfrm>
            <a:off x="107950" y="1658938"/>
            <a:ext cx="8856663" cy="3925887"/>
          </a:xfrm>
          <a:prstGeom prst="rect">
            <a:avLst/>
          </a:prstGeom>
          <a:noFill/>
          <a:ln w="9525">
            <a:noFill/>
            <a:miter/>
          </a:ln>
        </p:spPr>
        <p:txBody>
          <a:bodyPr>
            <a:spAutoFit/>
          </a:bodyPr>
          <a:p>
            <a:pPr lvl="0" indent="622300" eaLnBrk="1" hangingPunct="1">
              <a:lnSpc>
                <a:spcPct val="150000"/>
              </a:lnSpc>
            </a:pPr>
            <a:r>
              <a:rPr lang="zh-CN" altLang="zh-CN" sz="2400" b="1" dirty="0">
                <a:solidFill>
                  <a:srgbClr val="FF6600"/>
                </a:solidFill>
                <a:latin typeface="Arial" charset="0"/>
                <a:ea typeface="宋体" pitchFamily="2" charset="-122"/>
              </a:rPr>
              <a:t>例</a:t>
            </a:r>
            <a:r>
              <a:rPr lang="en-US" altLang="zh-CN" sz="2400" b="1">
                <a:solidFill>
                  <a:srgbClr val="FF6600"/>
                </a:solidFill>
                <a:latin typeface="Arial" charset="0"/>
                <a:ea typeface="宋体" pitchFamily="2" charset="-122"/>
              </a:rPr>
              <a:t>3</a:t>
            </a:r>
            <a:r>
              <a:rPr lang="zh-CN" altLang="zh-CN" sz="2400" b="1" dirty="0">
                <a:latin typeface="Arial" charset="0"/>
                <a:ea typeface="宋体" pitchFamily="2" charset="-122"/>
              </a:rPr>
              <a:t>　如图</a:t>
            </a:r>
            <a:r>
              <a:rPr lang="en-US" altLang="zh-CN" sz="2400" b="1">
                <a:latin typeface="Arial" charset="0"/>
                <a:ea typeface="宋体" pitchFamily="2" charset="-122"/>
              </a:rPr>
              <a:t>3</a:t>
            </a:r>
            <a:r>
              <a:rPr lang="zh-CN" altLang="en-US" sz="2400" b="1" dirty="0">
                <a:latin typeface="Arial" charset="0"/>
                <a:ea typeface="宋体" pitchFamily="2" charset="-122"/>
              </a:rPr>
              <a:t>－</a:t>
            </a:r>
            <a:r>
              <a:rPr lang="en-US" altLang="zh-CN" sz="2400" b="1">
                <a:latin typeface="Arial" charset="0"/>
                <a:ea typeface="宋体" pitchFamily="2" charset="-122"/>
              </a:rPr>
              <a:t>1</a:t>
            </a:r>
            <a:r>
              <a:rPr lang="zh-CN" altLang="en-US" sz="2400" b="1" dirty="0">
                <a:latin typeface="Arial" charset="0"/>
                <a:ea typeface="宋体" pitchFamily="2" charset="-122"/>
              </a:rPr>
              <a:t>，将一个正三角形纸片剪成四个全等的小正三角形，再将其中的一个按同样的方法剪成四个更小的正三角形，</a:t>
            </a:r>
            <a:r>
              <a:rPr lang="en-US" altLang="zh-CN" sz="2400" b="1">
                <a:latin typeface="Arial" charset="0"/>
                <a:ea typeface="宋体" pitchFamily="2" charset="-122"/>
              </a:rPr>
              <a:t>……</a:t>
            </a:r>
            <a:r>
              <a:rPr lang="zh-CN" altLang="en-US" sz="2400" b="1" dirty="0">
                <a:latin typeface="Arial" charset="0"/>
                <a:ea typeface="宋体" pitchFamily="2" charset="-122"/>
              </a:rPr>
              <a:t>如此继续下去，结果如下表：</a:t>
            </a:r>
            <a:endParaRPr lang="zh-CN" altLang="en-US" sz="2400" b="1" dirty="0">
              <a:latin typeface="Arial" charset="0"/>
              <a:ea typeface="宋体" pitchFamily="2" charset="-122"/>
            </a:endParaRPr>
          </a:p>
          <a:p>
            <a:pPr lvl="0" indent="622300" eaLnBrk="1" hangingPunct="1">
              <a:lnSpc>
                <a:spcPct val="150000"/>
              </a:lnSpc>
            </a:pPr>
            <a:endParaRPr lang="zh-CN" altLang="en-US" sz="2400" b="1" dirty="0">
              <a:latin typeface="Arial" charset="0"/>
              <a:ea typeface="宋体" pitchFamily="2" charset="-122"/>
            </a:endParaRPr>
          </a:p>
          <a:p>
            <a:pPr lvl="0" indent="622300" eaLnBrk="1" hangingPunct="1">
              <a:lnSpc>
                <a:spcPct val="150000"/>
              </a:lnSpc>
            </a:pPr>
            <a:endParaRPr lang="zh-CN" altLang="en-US" sz="2400" b="1" dirty="0">
              <a:latin typeface="Arial" charset="0"/>
              <a:ea typeface="宋体" pitchFamily="2" charset="-122"/>
            </a:endParaRPr>
          </a:p>
          <a:p>
            <a:pPr lvl="0" indent="622300" eaLnBrk="1" hangingPunct="1">
              <a:lnSpc>
                <a:spcPct val="150000"/>
              </a:lnSpc>
            </a:pPr>
            <a:endParaRPr lang="zh-CN" altLang="en-US" sz="2400" b="1" dirty="0">
              <a:latin typeface="Arial" charset="0"/>
              <a:ea typeface="宋体" pitchFamily="2" charset="-122"/>
            </a:endParaRPr>
          </a:p>
          <a:p>
            <a:pPr lvl="0" indent="622300" eaLnBrk="1" hangingPunct="1">
              <a:lnSpc>
                <a:spcPct val="150000"/>
              </a:lnSpc>
            </a:pPr>
            <a:r>
              <a:rPr lang="zh-CN" altLang="en-US" sz="2400" b="1" dirty="0">
                <a:solidFill>
                  <a:srgbClr val="000000"/>
                </a:solidFill>
                <a:latin typeface="Times New Roman" pitchFamily="18" charset="0"/>
                <a:ea typeface="Times New Roman" pitchFamily="18" charset="0"/>
              </a:rPr>
              <a:t>则</a:t>
            </a:r>
            <a:r>
              <a:rPr lang="en-US" altLang="zh-CN" sz="2400" b="1">
                <a:solidFill>
                  <a:srgbClr val="000000"/>
                </a:solidFill>
                <a:latin typeface="Times New Roman" pitchFamily="18" charset="0"/>
                <a:ea typeface="Times New Roman" pitchFamily="18" charset="0"/>
              </a:rPr>
              <a:t>a</a:t>
            </a:r>
            <a:r>
              <a:rPr lang="en-US" altLang="zh-CN" sz="2400" b="1" baseline="-3000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________(</a:t>
            </a:r>
            <a:r>
              <a:rPr lang="zh-CN" altLang="en-US" sz="2400" b="1" dirty="0">
                <a:solidFill>
                  <a:srgbClr val="000000"/>
                </a:solidFill>
                <a:latin typeface="Times New Roman" pitchFamily="18" charset="0"/>
                <a:ea typeface="Times New Roman" pitchFamily="18" charset="0"/>
              </a:rPr>
              <a:t>用含</a:t>
            </a:r>
            <a:r>
              <a:rPr lang="en-US" altLang="zh-CN" sz="2400" b="1">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的代数式表示</a:t>
            </a:r>
            <a:r>
              <a:rPr lang="en-US" altLang="zh-CN" sz="2400" b="1">
                <a:solidFill>
                  <a:srgbClr val="000000"/>
                </a:solidFill>
                <a:latin typeface="Times New Roman" pitchFamily="18" charset="0"/>
                <a:ea typeface="Times New Roman" pitchFamily="18" charset="0"/>
              </a:rPr>
              <a:t>). </a:t>
            </a:r>
            <a:endParaRPr lang="zh-CN" altLang="zh-CN" sz="2400" b="1" dirty="0">
              <a:solidFill>
                <a:srgbClr val="000000"/>
              </a:solidFill>
              <a:latin typeface="Times New Roman" pitchFamily="18" charset="0"/>
              <a:ea typeface="Times New Roman" pitchFamily="18" charset="0"/>
            </a:endParaRPr>
          </a:p>
        </p:txBody>
      </p:sp>
      <p:graphicFrame>
        <p:nvGraphicFramePr>
          <p:cNvPr id="88155" name="Group 91"/>
          <p:cNvGraphicFramePr>
            <a:graphicFrameLocks noGrp="1"/>
          </p:cNvGraphicFramePr>
          <p:nvPr/>
        </p:nvGraphicFramePr>
        <p:xfrm>
          <a:off x="1116013" y="3716338"/>
          <a:ext cx="6624638" cy="936625"/>
        </p:xfrm>
        <a:graphic>
          <a:graphicData uri="http://schemas.openxmlformats.org/drawingml/2006/table">
            <a:tbl>
              <a:tblPr/>
              <a:tblGrid>
                <a:gridCol w="2179637"/>
                <a:gridCol w="658813"/>
                <a:gridCol w="658812"/>
                <a:gridCol w="796925"/>
                <a:gridCol w="795338"/>
                <a:gridCol w="796925"/>
                <a:gridCol w="738187"/>
              </a:tblGrid>
              <a:tr h="468313">
                <a:tc>
                  <a:txBody>
                    <a:bodyPr/>
                    <a:lstStyle/>
                    <a:p>
                      <a:pPr marL="0" marR="0" lvl="0" indent="0" algn="ctr" defTabSz="914400" rtl="0" eaLnBrk="0" fontAlgn="base" latinLnBrk="0" hangingPunct="0">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所剪次数</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宋体" pitchFamily="2" charset="-122"/>
                          <a:ea typeface="宋体" pitchFamily="2" charset="-122"/>
                          <a:cs typeface="Times New Roman" pitchFamily="18" charset="0"/>
                        </a:rPr>
                        <a:t>…</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n</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ctr" defTabSz="914400" rtl="0" eaLnBrk="0" fontAlgn="base" latinLnBrk="0" hangingPunct="0">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正三角形个数</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宋体" pitchFamily="2" charset="-122"/>
                          <a:ea typeface="宋体" pitchFamily="2" charset="-122"/>
                          <a:cs typeface="Times New Roman" pitchFamily="18" charset="0"/>
                        </a:rPr>
                        <a:t>…</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r>
                        <a:rPr kumimoji="0" lang="en-US" altLang="zh-CN" sz="2000" b="1" i="0" u="none" strike="noStrike" cap="none" normalizeH="0" baseline="-30000" smtClean="0">
                          <a:ln>
                            <a:noFill/>
                          </a:ln>
                          <a:solidFill>
                            <a:schemeClr val="tx1"/>
                          </a:solidFill>
                          <a:effectLst/>
                          <a:latin typeface="Times New Roman" pitchFamily="18" charset="0"/>
                          <a:ea typeface="宋体" pitchFamily="2" charset="-122"/>
                          <a:cs typeface="Times New Roman" pitchFamily="18" charset="0"/>
                        </a:rPr>
                        <a:t>n</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edg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9458"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9459"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pic>
        <p:nvPicPr>
          <p:cNvPr id="19460" name="Picture 4"/>
          <p:cNvPicPr>
            <a:picLocks noChangeAspect="1"/>
          </p:cNvPicPr>
          <p:nvPr/>
        </p:nvPicPr>
        <p:blipFill>
          <a:blip r:embed="rId1"/>
          <a:srcRect/>
          <a:stretch>
            <a:fillRect/>
          </a:stretch>
        </p:blipFill>
        <p:spPr>
          <a:xfrm>
            <a:off x="2286000" y="1371600"/>
            <a:ext cx="4572000" cy="4114800"/>
          </a:xfrm>
          <a:prstGeom prst="rect">
            <a:avLst/>
          </a:prstGeom>
          <a:noFill/>
          <a:ln w="9525">
            <a:noFill/>
            <a:miter/>
          </a:ln>
        </p:spPr>
      </p:pic>
    </p:spTree>
  </p:cSld>
  <p:clrMapOvr>
    <a:masterClrMapping/>
  </p:clrMapOvr>
  <p:transition spd="med" advClick="0">
    <p:fade/>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048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0483"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0484" name="Rectangle 4"/>
          <p:cNvSpPr/>
          <p:nvPr/>
        </p:nvSpPr>
        <p:spPr>
          <a:xfrm>
            <a:off x="684213" y="1368425"/>
            <a:ext cx="1916112" cy="457200"/>
          </a:xfrm>
          <a:prstGeom prst="rect">
            <a:avLst/>
          </a:prstGeom>
          <a:noFill/>
          <a:ln w="9525">
            <a:noFill/>
            <a:miter/>
          </a:ln>
        </p:spPr>
        <p:txBody>
          <a:bodyPr wrap="none" anchor="ctr">
            <a:spAutoFit/>
          </a:bodyPr>
          <a:p>
            <a:pPr lvl="0" eaLnBrk="0" hangingPunct="0"/>
            <a:r>
              <a:rPr lang="en-US" altLang="zh-CN" sz="2400" b="1">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a:solidFill>
                  <a:schemeClr val="accent2"/>
                </a:solidFill>
                <a:latin typeface="Arial" charset="0"/>
                <a:ea typeface="宋体" pitchFamily="2" charset="-122"/>
              </a:rPr>
              <a:t>] 3n</a:t>
            </a:r>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1</a:t>
            </a:r>
            <a:endParaRPr lang="en-US" altLang="zh-CN" sz="2400" b="1">
              <a:solidFill>
                <a:schemeClr val="accent2"/>
              </a:solidFill>
              <a:latin typeface="Arial" charset="0"/>
              <a:ea typeface="宋体" pitchFamily="2" charset="-122"/>
            </a:endParaRPr>
          </a:p>
        </p:txBody>
      </p:sp>
      <p:sp>
        <p:nvSpPr>
          <p:cNvPr id="5" name="TextBox 4"/>
          <p:cNvSpPr txBox="1"/>
          <p:nvPr/>
        </p:nvSpPr>
        <p:spPr>
          <a:xfrm>
            <a:off x="107950" y="2708275"/>
            <a:ext cx="8856663" cy="1187450"/>
          </a:xfrm>
          <a:prstGeom prst="rect">
            <a:avLst/>
          </a:prstGeom>
          <a:noFill/>
          <a:ln w="9525">
            <a:noFill/>
            <a:miter/>
          </a:ln>
        </p:spPr>
        <p:txBody>
          <a:bodyPr>
            <a:spAutoFit/>
          </a:bodyPr>
          <a:p>
            <a:pPr lvl="0" indent="622300" algn="just" eaLnBrk="1" hangingPunct="1">
              <a:lnSpc>
                <a:spcPct val="150000"/>
              </a:lnSpc>
            </a:pPr>
            <a:r>
              <a:rPr lang="en-US" altLang="zh-CN" sz="2400" b="1">
                <a:solidFill>
                  <a:srgbClr val="3366FF"/>
                </a:solidFill>
                <a:latin typeface="Times New Roman" pitchFamily="18" charset="0"/>
                <a:ea typeface="黑体" pitchFamily="49" charset="-122"/>
              </a:rPr>
              <a:t>[</a:t>
            </a:r>
            <a:r>
              <a:rPr lang="zh-CN" altLang="en-US" sz="2400" b="1" dirty="0">
                <a:solidFill>
                  <a:srgbClr val="3366FF"/>
                </a:solidFill>
                <a:latin typeface="黑体" pitchFamily="49" charset="-122"/>
                <a:ea typeface="黑体" pitchFamily="49" charset="-122"/>
              </a:rPr>
              <a:t>解析</a:t>
            </a:r>
            <a:r>
              <a:rPr lang="en-US" altLang="zh-CN" sz="2400" b="1">
                <a:solidFill>
                  <a:srgbClr val="3366FF"/>
                </a:solidFill>
                <a:latin typeface="Times New Roman" pitchFamily="18" charset="0"/>
                <a:ea typeface="黑体" pitchFamily="49" charset="-122"/>
              </a:rPr>
              <a:t>]</a:t>
            </a:r>
            <a:r>
              <a:rPr lang="en-US" altLang="zh-CN" sz="2400" b="1">
                <a:solidFill>
                  <a:srgbClr val="3366FF"/>
                </a:solidFill>
                <a:latin typeface="Times New Roman" pitchFamily="18" charset="0"/>
                <a:ea typeface="仿宋_GB2312" pitchFamily="49" charset="-122"/>
              </a:rPr>
              <a:t> </a:t>
            </a:r>
            <a:r>
              <a:rPr lang="zh-CN" altLang="en-US" sz="2400" b="1" dirty="0">
                <a:solidFill>
                  <a:srgbClr val="3366FF"/>
                </a:solidFill>
                <a:latin typeface="Times New Roman" pitchFamily="18" charset="0"/>
                <a:ea typeface="仿宋_GB2312" pitchFamily="49" charset="-122"/>
              </a:rPr>
              <a:t>由题中给出的表格，就能发现</a:t>
            </a:r>
            <a:r>
              <a:rPr lang="en-US" altLang="zh-CN" sz="2400" b="1">
                <a:solidFill>
                  <a:srgbClr val="3366FF"/>
                </a:solidFill>
                <a:latin typeface="Times New Roman" pitchFamily="18" charset="0"/>
                <a:ea typeface="仿宋_GB2312" pitchFamily="49" charset="-122"/>
              </a:rPr>
              <a:t>a</a:t>
            </a:r>
            <a:r>
              <a:rPr lang="en-US" altLang="zh-CN" sz="2400" b="1" baseline="-3000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与</a:t>
            </a:r>
            <a:r>
              <a:rPr lang="en-US" altLang="zh-CN" sz="2400" b="1">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的关系为</a:t>
            </a:r>
            <a:r>
              <a:rPr lang="en-US" altLang="zh-CN" sz="2400" b="1">
                <a:solidFill>
                  <a:srgbClr val="3366FF"/>
                </a:solidFill>
                <a:latin typeface="Times New Roman" pitchFamily="18" charset="0"/>
                <a:ea typeface="仿宋_GB2312" pitchFamily="49" charset="-122"/>
              </a:rPr>
              <a:t>a</a:t>
            </a:r>
            <a:r>
              <a:rPr lang="en-US" altLang="zh-CN" sz="2400" b="1" baseline="-3000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3n</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，实际上每剪一次，就增加</a:t>
            </a:r>
            <a:r>
              <a:rPr lang="en-US" altLang="zh-CN" sz="2400" b="1">
                <a:solidFill>
                  <a:srgbClr val="3366FF"/>
                </a:solidFill>
                <a:latin typeface="Times New Roman" pitchFamily="18" charset="0"/>
                <a:ea typeface="仿宋_GB2312" pitchFamily="49" charset="-122"/>
              </a:rPr>
              <a:t>3</a:t>
            </a:r>
            <a:r>
              <a:rPr lang="zh-CN" altLang="en-US" sz="2400" b="1" dirty="0">
                <a:solidFill>
                  <a:srgbClr val="3366FF"/>
                </a:solidFill>
                <a:latin typeface="Times New Roman" pitchFamily="18" charset="0"/>
                <a:ea typeface="仿宋_GB2312" pitchFamily="49" charset="-122"/>
              </a:rPr>
              <a:t>个小三角形，故符合表格规律．</a:t>
            </a:r>
            <a:endParaRPr lang="zh-CN"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1506"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1507"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pic>
        <p:nvPicPr>
          <p:cNvPr id="21508" name="Picture 4"/>
          <p:cNvPicPr>
            <a:picLocks noChangeAspect="1"/>
          </p:cNvPicPr>
          <p:nvPr/>
        </p:nvPicPr>
        <p:blipFill>
          <a:blip r:embed="rId1"/>
          <a:srcRect/>
          <a:stretch>
            <a:fillRect/>
          </a:stretch>
        </p:blipFill>
        <p:spPr>
          <a:xfrm>
            <a:off x="947738" y="1438275"/>
            <a:ext cx="7248525" cy="3981450"/>
          </a:xfrm>
          <a:prstGeom prst="rect">
            <a:avLst/>
          </a:prstGeom>
          <a:noFill/>
          <a:ln w="9525">
            <a:noFill/>
            <a:miter/>
          </a:ln>
        </p:spPr>
      </p:pic>
    </p:spTree>
  </p:cSld>
  <p:clrMapOvr>
    <a:masterClrMapping/>
  </p:clrMapOvr>
  <p:transition spd="med" advClick="0">
    <p:fade/>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2530"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2531"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 name="TextBox 3"/>
          <p:cNvSpPr txBox="1"/>
          <p:nvPr/>
        </p:nvSpPr>
        <p:spPr>
          <a:xfrm>
            <a:off x="250825" y="981075"/>
            <a:ext cx="8569325" cy="5568950"/>
          </a:xfrm>
          <a:prstGeom prst="rect">
            <a:avLst/>
          </a:prstGeom>
          <a:noFill/>
        </p:spPr>
        <p:txBody>
          <a:bodyPr>
            <a:spAutoFit/>
          </a:bodyPr>
          <a:lstStyle/>
          <a:p>
            <a:pPr marL="0" marR="0" lvl="0" indent="622300" algn="just" defTabSz="914400" rtl="0" eaLnBrk="1" fontAlgn="base" latinLnBrk="0" hangingPunct="1">
              <a:lnSpc>
                <a:spcPct val="150000"/>
              </a:lnSpc>
              <a:spcBef>
                <a:spcPct val="0"/>
              </a:spcBef>
              <a:spcAft>
                <a:spcPts val="0"/>
              </a:spcAft>
              <a:buClrTx/>
              <a:buSzTx/>
              <a:buFontTx/>
              <a:buNone/>
              <a:defRPr/>
            </a:pPr>
            <a:r>
              <a:rPr kumimoji="0" lang="en-US" altLang="zh-CN" sz="2400" b="1" i="0" u="none" strike="noStrike" kern="100" cap="none" spc="0" normalizeH="0" baseline="0" noProof="0" dirty="0">
                <a:ln>
                  <a:noFill/>
                </a:ln>
                <a:solidFill>
                  <a:srgbClr val="0066FF"/>
                </a:solidFill>
                <a:effectLst/>
                <a:uLnTx/>
                <a:uFillTx/>
                <a:latin typeface="Times New Roman"/>
                <a:ea typeface="黑体"/>
                <a:cs typeface="Courier New"/>
              </a:rPr>
              <a:t>[</a:t>
            </a:r>
            <a:r>
              <a:rPr kumimoji="0" lang="zh-CN" altLang="zh-CN" sz="2400" b="1" i="0" u="none" strike="noStrike" kern="100" cap="none" spc="0" normalizeH="0" baseline="0" noProof="0" dirty="0">
                <a:ln>
                  <a:noFill/>
                </a:ln>
                <a:solidFill>
                  <a:srgbClr val="0066FF"/>
                </a:solidFill>
                <a:effectLst/>
                <a:uLnTx/>
                <a:uFillTx/>
                <a:latin typeface="Times New Roman"/>
                <a:ea typeface="黑体"/>
                <a:cs typeface="Times New Roman"/>
              </a:rPr>
              <a:t>解析</a:t>
            </a:r>
            <a:r>
              <a:rPr kumimoji="0" lang="en-US" altLang="zh-CN" sz="2400" b="1" i="0" u="none" strike="noStrike" kern="100" cap="none" spc="0" normalizeH="0" baseline="0" noProof="0" dirty="0">
                <a:ln>
                  <a:noFill/>
                </a:ln>
                <a:solidFill>
                  <a:srgbClr val="0066FF"/>
                </a:solidFill>
                <a:effectLst/>
                <a:uLnTx/>
                <a:uFillTx/>
                <a:latin typeface="Times New Roman"/>
                <a:ea typeface="黑体"/>
                <a:cs typeface="Courier New"/>
              </a:rPr>
              <a:t>]</a:t>
            </a:r>
            <a:r>
              <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Courier New"/>
              </a:rPr>
              <a:t> </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因习惯了</a:t>
            </a:r>
            <a:r>
              <a:rPr kumimoji="0" lang="en-US" altLang="zh-CN" sz="2400" b="1" i="0" u="none" strike="noStrike" kern="100" cap="none" spc="0" normalizeH="0" baseline="0" noProof="0" dirty="0">
                <a:ln>
                  <a:noFill/>
                </a:ln>
                <a:solidFill>
                  <a:srgbClr val="0066FF"/>
                </a:solidFill>
                <a:effectLst/>
                <a:uLnTx/>
                <a:uFillTx/>
                <a:latin typeface="宋体"/>
                <a:ea typeface="宋体" pitchFamily="2" charset="-122"/>
                <a:cs typeface="Times New Roman"/>
              </a:rPr>
              <a:t>“</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勾三股四弦五</a:t>
            </a:r>
            <a:r>
              <a:rPr kumimoji="0" lang="en-US" altLang="zh-CN" sz="2400" b="1" i="0" u="none" strike="noStrike" kern="100" cap="none" spc="0" normalizeH="0" baseline="0" noProof="0" dirty="0">
                <a:ln>
                  <a:noFill/>
                </a:ln>
                <a:solidFill>
                  <a:srgbClr val="0066FF"/>
                </a:solidFill>
                <a:effectLst/>
                <a:uLnTx/>
                <a:uFillTx/>
                <a:latin typeface="宋体"/>
                <a:ea typeface="宋体" pitchFamily="2" charset="-122"/>
                <a:cs typeface="Times New Roman"/>
              </a:rPr>
              <a:t>”</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的说法，即意味着两直角边为</a:t>
            </a:r>
            <a:r>
              <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Courier New"/>
              </a:rPr>
              <a:t>3</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和</a:t>
            </a:r>
            <a:r>
              <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Courier New"/>
              </a:rPr>
              <a:t>4</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时，斜边长为</a:t>
            </a:r>
            <a:r>
              <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Courier New"/>
              </a:rPr>
              <a:t>5.</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但这一理解的前提是</a:t>
            </a:r>
            <a:r>
              <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Courier New"/>
              </a:rPr>
              <a:t>3,4</a:t>
            </a:r>
            <a:r>
              <a:rPr kumimoji="0" lang="zh-CN" altLang="zh-CN" sz="2400" b="1" i="0" u="none" strike="noStrike" kern="100" cap="none" spc="0" normalizeH="0" baseline="0" noProof="0" dirty="0">
                <a:ln>
                  <a:noFill/>
                </a:ln>
                <a:solidFill>
                  <a:srgbClr val="0066FF"/>
                </a:solidFill>
                <a:effectLst/>
                <a:uLnTx/>
                <a:uFillTx/>
                <a:latin typeface="Times New Roman"/>
                <a:ea typeface="仿宋_GB2312"/>
                <a:cs typeface="Times New Roman"/>
              </a:rPr>
              <a:t>为直角边．而本题中并未加以任何说明，因而所求的第三边可能为斜边，但也可能为直角边．</a:t>
            </a:r>
            <a:endPar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Times New Roman"/>
            </a:endParaRPr>
          </a:p>
          <a:p>
            <a:pPr marL="0" marR="0" lvl="0" indent="622300" algn="just" defTabSz="914400" rtl="0" eaLnBrk="1" fontAlgn="base" latinLnBrk="0" hangingPunct="1">
              <a:lnSpc>
                <a:spcPct val="150000"/>
              </a:lnSpc>
              <a:spcBef>
                <a:spcPct val="0"/>
              </a:spcBef>
              <a:spcAft>
                <a:spcPts val="0"/>
              </a:spcAft>
              <a:buClrTx/>
              <a:buSzTx/>
              <a:buFontTx/>
              <a:buNone/>
              <a:defRPr/>
            </a:pPr>
            <a:endParaRPr kumimoji="0" lang="en-US" altLang="zh-CN" sz="2400" b="1" i="0" u="none" strike="noStrike" kern="100" cap="none" spc="0" normalizeH="0" baseline="0" noProof="0" dirty="0">
              <a:ln>
                <a:noFill/>
              </a:ln>
              <a:solidFill>
                <a:srgbClr val="0066FF"/>
              </a:solidFill>
              <a:effectLst/>
              <a:uLnTx/>
              <a:uFillTx/>
              <a:latin typeface="Times New Roman"/>
              <a:ea typeface="仿宋_GB2312"/>
              <a:cs typeface="Times New Roman"/>
            </a:endParaRPr>
          </a:p>
          <a:p>
            <a:pPr marL="0" marR="0" lvl="0" indent="622300" algn="l" defTabSz="914400" rtl="0" eaLnBrk="1" fontAlgn="base" latinLnBrk="0" hangingPunct="1">
              <a:lnSpc>
                <a:spcPct val="150000"/>
              </a:lnSpc>
              <a:spcBef>
                <a:spcPct val="0"/>
              </a:spcBef>
              <a:spcAft>
                <a:spcPct val="0"/>
              </a:spcAft>
              <a:buClrTx/>
              <a:buSzTx/>
              <a:buFontTx/>
              <a:buNone/>
              <a:defRPr/>
            </a:pP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解：</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(1)</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当两直角边为</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3</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和</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4</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时，第三边长的平方为</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3</a:t>
            </a:r>
            <a:r>
              <a:rPr kumimoji="0" lang="en-US" altLang="zh-CN" sz="2400" b="1" i="0" u="none" strike="noStrike" kern="1200" cap="none" spc="0" normalizeH="0" baseline="30000" noProof="0" dirty="0">
                <a:ln>
                  <a:noFill/>
                </a:ln>
                <a:solidFill>
                  <a:srgbClr val="0066FF"/>
                </a:solidFill>
                <a:effectLst/>
                <a:uLnTx/>
                <a:uFillTx/>
                <a:latin typeface="Arial" charset="0"/>
                <a:ea typeface="宋体" pitchFamily="2" charset="-122"/>
                <a:cs typeface="+mn-cs"/>
              </a:rPr>
              <a:t>2</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4</a:t>
            </a:r>
            <a:r>
              <a:rPr kumimoji="0" lang="en-US" altLang="zh-CN" sz="2400" b="1" i="0" u="none" strike="noStrike" kern="1200" cap="none" spc="0" normalizeH="0" baseline="30000" noProof="0" dirty="0">
                <a:ln>
                  <a:noFill/>
                </a:ln>
                <a:solidFill>
                  <a:srgbClr val="0066FF"/>
                </a:solidFill>
                <a:effectLst/>
                <a:uLnTx/>
                <a:uFillTx/>
                <a:latin typeface="Arial" charset="0"/>
                <a:ea typeface="宋体" pitchFamily="2" charset="-122"/>
                <a:cs typeface="+mn-cs"/>
              </a:rPr>
              <a:t>2</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25</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a:t>
            </a:r>
            <a:endPar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endParaRPr>
          </a:p>
          <a:p>
            <a:pPr marL="0" marR="0" lvl="0" indent="622300" algn="l" defTabSz="914400" rtl="0" eaLnBrk="1" fontAlgn="base" latinLnBrk="0" hangingPunct="1">
              <a:lnSpc>
                <a:spcPct val="150000"/>
              </a:lnSpc>
              <a:spcBef>
                <a:spcPct val="0"/>
              </a:spcBef>
              <a:spcAft>
                <a:spcPct val="0"/>
              </a:spcAft>
              <a:buClrTx/>
              <a:buSzTx/>
              <a:buFontTx/>
              <a:buNone/>
              <a:defRPr/>
            </a:pP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(2)</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当斜边为</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4</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，一直角边为</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3</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时，第三边长的平方为</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4</a:t>
            </a:r>
            <a:r>
              <a:rPr kumimoji="0" lang="en-US" altLang="zh-CN" sz="2400" b="1" i="0" u="none" strike="noStrike" kern="1200" cap="none" spc="0" normalizeH="0" baseline="30000" noProof="0" dirty="0">
                <a:ln>
                  <a:noFill/>
                </a:ln>
                <a:solidFill>
                  <a:srgbClr val="0066FF"/>
                </a:solidFill>
                <a:effectLst/>
                <a:uLnTx/>
                <a:uFillTx/>
                <a:latin typeface="Arial" charset="0"/>
                <a:ea typeface="宋体" pitchFamily="2" charset="-122"/>
                <a:cs typeface="+mn-cs"/>
              </a:rPr>
              <a:t>2</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3</a:t>
            </a:r>
            <a:r>
              <a:rPr kumimoji="0" lang="en-US" altLang="zh-CN" sz="2400" b="1" i="0" u="none" strike="noStrike" kern="1200" cap="none" spc="0" normalizeH="0" baseline="30000" noProof="0" dirty="0">
                <a:ln>
                  <a:noFill/>
                </a:ln>
                <a:solidFill>
                  <a:srgbClr val="0066FF"/>
                </a:solidFill>
                <a:effectLst/>
                <a:uLnTx/>
                <a:uFillTx/>
                <a:latin typeface="Arial" charset="0"/>
                <a:ea typeface="宋体" pitchFamily="2" charset="-122"/>
                <a:cs typeface="+mn-cs"/>
              </a:rPr>
              <a:t>2</a:t>
            </a:r>
            <a:r>
              <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a:t>
            </a:r>
            <a:r>
              <a:rPr kumimoji="0" lang="en-US"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rPr>
              <a:t>7.</a:t>
            </a:r>
            <a:endParaRPr kumimoji="0" lang="zh-CN" altLang="zh-CN" sz="2400" b="1" i="0" u="none" strike="noStrike" kern="1200" cap="none" spc="0" normalizeH="0" baseline="0" noProof="0" dirty="0">
              <a:ln>
                <a:noFill/>
              </a:ln>
              <a:solidFill>
                <a:srgbClr val="0066FF"/>
              </a:solidFill>
              <a:effectLst/>
              <a:uLnTx/>
              <a:uFillTx/>
              <a:latin typeface="Arial" charset="0"/>
              <a:ea typeface="宋体" pitchFamily="2" charset="-122"/>
              <a:cs typeface="+mn-cs"/>
            </a:endParaRPr>
          </a:p>
          <a:p>
            <a:pPr marL="0" marR="0" lvl="0" indent="622300" algn="just" defTabSz="914400" rtl="0" eaLnBrk="1" fontAlgn="base" latinLnBrk="0" hangingPunct="1">
              <a:lnSpc>
                <a:spcPct val="150000"/>
              </a:lnSpc>
              <a:spcBef>
                <a:spcPct val="0"/>
              </a:spcBef>
              <a:spcAft>
                <a:spcPts val="0"/>
              </a:spcAft>
              <a:buClrTx/>
              <a:buSzTx/>
              <a:buFontTx/>
              <a:buNone/>
              <a:defRPr/>
            </a:pPr>
            <a:endParaRPr kumimoji="0" lang="zh-CN" altLang="zh-CN" sz="2400" b="1" i="0" u="none" strike="noStrike" kern="100" cap="none" spc="0" normalizeH="0" baseline="0" noProof="0" dirty="0">
              <a:ln>
                <a:noFill/>
              </a:ln>
              <a:solidFill>
                <a:srgbClr val="0066FF"/>
              </a:solidFill>
              <a:effectLst/>
              <a:uLnTx/>
              <a:uFillTx/>
              <a:latin typeface="宋体"/>
              <a:ea typeface="宋体" pitchFamily="2" charset="-122"/>
              <a:cs typeface="Courier New"/>
            </a:endParaRPr>
          </a:p>
        </p:txBody>
      </p:sp>
    </p:spTree>
  </p:cSld>
  <p:clrMapOvr>
    <a:masterClrMapping/>
  </p:clrMapOvr>
  <p:transition spd="med" advClick="0">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820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grpSp>
        <p:nvGrpSpPr>
          <p:cNvPr id="2" name="Group 7"/>
          <p:cNvGrpSpPr/>
          <p:nvPr/>
        </p:nvGrpSpPr>
        <p:grpSpPr>
          <a:xfrm>
            <a:off x="322263" y="1317625"/>
            <a:ext cx="2305050" cy="527050"/>
            <a:chOff x="203" y="830"/>
            <a:chExt cx="1452" cy="332"/>
          </a:xfrm>
        </p:grpSpPr>
        <p:pic>
          <p:nvPicPr>
            <p:cNvPr id="23579" name="Picture 8"/>
            <p:cNvPicPr>
              <a:picLocks noChangeAspect="1"/>
            </p:cNvPicPr>
            <p:nvPr/>
          </p:nvPicPr>
          <p:blipFill>
            <a:blip r:embed="rId1"/>
            <a:srcRect/>
            <a:stretch>
              <a:fillRect/>
            </a:stretch>
          </p:blipFill>
          <p:spPr>
            <a:xfrm>
              <a:off x="203" y="839"/>
              <a:ext cx="1452" cy="323"/>
            </a:xfrm>
            <a:prstGeom prst="rect">
              <a:avLst/>
            </a:prstGeom>
            <a:noFill/>
            <a:ln w="9525">
              <a:noFill/>
              <a:miter/>
            </a:ln>
          </p:spPr>
        </p:pic>
        <p:sp>
          <p:nvSpPr>
            <p:cNvPr id="23580" name="Text Box 9"/>
            <p:cNvSpPr txBox="1"/>
            <p:nvPr/>
          </p:nvSpPr>
          <p:spPr>
            <a:xfrm>
              <a:off x="564" y="830"/>
              <a:ext cx="1091" cy="308"/>
            </a:xfrm>
            <a:prstGeom prst="rect">
              <a:avLst/>
            </a:prstGeom>
            <a:noFill/>
            <a:ln w="9525">
              <a:noFill/>
              <a:miter/>
            </a:ln>
          </p:spPr>
          <p:txBody>
            <a:bodyPr>
              <a:spAutoFit/>
            </a:bodyPr>
            <a:p>
              <a:pPr lvl="0" eaLnBrk="1" hangingPunct="1"/>
              <a:r>
                <a:rPr lang="zh-CN" altLang="en-US" sz="2600" dirty="0">
                  <a:solidFill>
                    <a:srgbClr val="4D4D4D"/>
                  </a:solidFill>
                  <a:latin typeface="Arial" charset="0"/>
                  <a:ea typeface="黑体" pitchFamily="49" charset="-122"/>
                </a:rPr>
                <a:t>试卷讲练</a:t>
              </a:r>
              <a:endParaRPr lang="zh-CN" altLang="en-US" sz="2600" dirty="0">
                <a:solidFill>
                  <a:srgbClr val="4D4D4D"/>
                </a:solidFill>
                <a:latin typeface="Arial" charset="0"/>
                <a:ea typeface="黑体" pitchFamily="49" charset="-122"/>
              </a:endParaRPr>
            </a:p>
          </p:txBody>
        </p:sp>
      </p:grpSp>
      <p:sp>
        <p:nvSpPr>
          <p:cNvPr id="23556"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3557" name="Line 88"/>
          <p:cNvSpPr/>
          <p:nvPr/>
        </p:nvSpPr>
        <p:spPr>
          <a:xfrm>
            <a:off x="2751138" y="3138488"/>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23558" name="Line 128"/>
          <p:cNvSpPr/>
          <p:nvPr/>
        </p:nvSpPr>
        <p:spPr>
          <a:xfrm>
            <a:off x="2735263" y="3627438"/>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23559" name="Line 129"/>
          <p:cNvSpPr/>
          <p:nvPr/>
        </p:nvSpPr>
        <p:spPr>
          <a:xfrm>
            <a:off x="2735263" y="3871913"/>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graphicFrame>
        <p:nvGraphicFramePr>
          <p:cNvPr id="20671" name="Group 191"/>
          <p:cNvGraphicFramePr>
            <a:graphicFrameLocks noGrp="1"/>
          </p:cNvGraphicFramePr>
          <p:nvPr/>
        </p:nvGraphicFramePr>
        <p:xfrm>
          <a:off x="323850" y="2133600"/>
          <a:ext cx="8496300" cy="2925763"/>
        </p:xfrm>
        <a:graphic>
          <a:graphicData uri="http://schemas.openxmlformats.org/drawingml/2006/table">
            <a:tbl>
              <a:tblPr/>
              <a:tblGrid>
                <a:gridCol w="788988"/>
                <a:gridCol w="2581275"/>
                <a:gridCol w="5126037"/>
              </a:tblGrid>
              <a:tr h="206375">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考查</a:t>
                      </a:r>
                      <a:endParaRPr kumimoji="0" lang="zh-CN" altLang="en-US" sz="2000" b="1"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意图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　　整式及其加减是七年级数学的重要组成部分，在各类考试中常以填空题、选择题、计算题出现．本卷主要考查了代数式的意义、合并同类项、探索规律等，重点考查了合并同类项和代数式求值．</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127000">
                <a:tc rowSpan="3">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难易度</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易</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700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中</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700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202"/>
                                        </p:tgtEl>
                                        <p:attrNameLst>
                                          <p:attrName>style.visibility</p:attrName>
                                        </p:attrNameLst>
                                      </p:cBhvr>
                                      <p:to>
                                        <p:strVal val="visible"/>
                                      </p:to>
                                    </p:set>
                                    <p:anim calcmode="lin" valueType="num">
                                      <p:cBhvr additive="base">
                                        <p:cTn id="7" dur="500" fill="hold"/>
                                        <p:tgtEl>
                                          <p:spTgt spid="8202"/>
                                        </p:tgtEl>
                                        <p:attrNameLst>
                                          <p:attrName>ppt_x</p:attrName>
                                        </p:attrNameLst>
                                      </p:cBhvr>
                                      <p:tavLst>
                                        <p:tav tm="0">
                                          <p:val>
                                            <p:strVal val="#ppt_x"/>
                                          </p:val>
                                        </p:tav>
                                        <p:tav tm="100000">
                                          <p:val>
                                            <p:strVal val="#ppt_x"/>
                                          </p:val>
                                        </p:tav>
                                      </p:tavLst>
                                    </p:anim>
                                    <p:anim calcmode="lin" valueType="num">
                                      <p:cBhvr additive="base">
                                        <p:cTn id="8" dur="500" fill="hold"/>
                                        <p:tgtEl>
                                          <p:spTgt spid="820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par>
                          <p:cTn id="13" fill="hold">
                            <p:stCondLst>
                              <p:cond delay="1000"/>
                            </p:stCondLst>
                            <p:childTnLst>
                              <p:par>
                                <p:cTn id="14" presetID="18" presetClass="entr" presetSubtype="12" fill="hold" nodeType="afterEffect">
                                  <p:stCondLst>
                                    <p:cond delay="0"/>
                                  </p:stCondLst>
                                  <p:childTnLst>
                                    <p:set>
                                      <p:cBhvr>
                                        <p:cTn id="15" dur="1" fill="hold">
                                          <p:stCondLst>
                                            <p:cond delay="0"/>
                                          </p:stCondLst>
                                        </p:cTn>
                                        <p:tgtEl>
                                          <p:spTgt spid="20671"/>
                                        </p:tgtEl>
                                        <p:attrNameLst>
                                          <p:attrName>style.visibility</p:attrName>
                                        </p:attrNameLst>
                                      </p:cBhvr>
                                      <p:to>
                                        <p:strVal val="visible"/>
                                      </p:to>
                                    </p:set>
                                    <p:animEffect transition="in" filter="strips(downLeft)">
                                      <p:cBhvr>
                                        <p:cTn id="16" dur="500"/>
                                        <p:tgtEl>
                                          <p:spTgt spid="206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4578"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4579"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graphicFrame>
        <p:nvGraphicFramePr>
          <p:cNvPr id="89162" name="Group 74"/>
          <p:cNvGraphicFramePr>
            <a:graphicFrameLocks noGrp="1"/>
          </p:cNvGraphicFramePr>
          <p:nvPr/>
        </p:nvGraphicFramePr>
        <p:xfrm>
          <a:off x="323850" y="2108200"/>
          <a:ext cx="8496300" cy="2651125"/>
        </p:xfrm>
        <a:graphic>
          <a:graphicData uri="http://schemas.openxmlformats.org/drawingml/2006/table">
            <a:tbl>
              <a:tblPr/>
              <a:tblGrid>
                <a:gridCol w="788988"/>
                <a:gridCol w="2805112"/>
                <a:gridCol w="4902200"/>
              </a:tblGrid>
              <a:tr h="455613">
                <a:tc rowSpan="4">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知识与技能</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代数式的意义</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合并同类项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代数式求值</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探索规律</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738">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亮点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题贴近实际，让学生体会购物的乐趣和数学知识的应用；</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题探索规律，是开发学生智力的好题</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bl>
          </a:graphicData>
        </a:graphic>
      </p:graphicFrame>
    </p:spTree>
  </p:cSld>
  <p:clrMapOvr>
    <a:masterClrMapping/>
  </p:clrMapOvr>
  <p:transition spd="med" advClick="0">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560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5603"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5604"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4</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25605" name="TextBox 4"/>
          <p:cNvSpPr txBox="1"/>
          <p:nvPr/>
        </p:nvSpPr>
        <p:spPr>
          <a:xfrm>
            <a:off x="250825" y="1628775"/>
            <a:ext cx="8569325" cy="2830513"/>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．下列各式中去括号正确的是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3b</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c</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2b</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797425"/>
            <a:ext cx="3167063" cy="457200"/>
          </a:xfrm>
          <a:prstGeom prst="rect">
            <a:avLst/>
          </a:prstGeom>
          <a:noFill/>
        </p:spPr>
        <p:txBody>
          <a:bodyPr>
            <a:spAutoFit/>
          </a:bodyPr>
          <a:lstStyle/>
          <a:p>
            <a:pPr marL="0" marR="0" lvl="0" indent="0" algn="l" defTabSz="914400" rtl="0" eaLnBrk="1" fontAlgn="base" latinLnBrk="0" hangingPunct="1">
              <a:spcBef>
                <a:spcPct val="0"/>
              </a:spcBef>
              <a:spcAft>
                <a:spcPct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a:t>
            </a:r>
            <a:r>
              <a:rPr kumimoji="0" lang="zh-CN" altLang="zh-CN" sz="2400" b="1" i="0" u="none" strike="noStrike" kern="1200" cap="none" spc="0" normalizeH="0" baseline="0" noProof="0" dirty="0">
                <a:ln>
                  <a:noFill/>
                </a:ln>
                <a:solidFill>
                  <a:srgbClr val="C00000"/>
                </a:solidFill>
                <a:effectLst/>
                <a:uLnTx/>
                <a:uFillTx/>
                <a:latin typeface="+mj-ea"/>
                <a:ea typeface="+mj-ea"/>
                <a:cs typeface="+mn-cs"/>
              </a:rPr>
              <a:t>答案</a:t>
            </a: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 C</a:t>
            </a:r>
            <a:endParaRPr kumimoji="0" lang="zh-CN" altLang="en-US" sz="2400" b="1" i="0" u="none" strike="noStrike" kern="1200" cap="none" spc="0" normalizeH="0" baseline="0" noProof="0" dirty="0">
              <a:ln>
                <a:noFill/>
              </a:ln>
              <a:solidFill>
                <a:srgbClr val="C00000"/>
              </a:solidFill>
              <a:effectLst/>
              <a:uLnTx/>
              <a:uFillTx/>
              <a:latin typeface="+mj-ea"/>
              <a:ea typeface="+mj-ea"/>
              <a:cs typeface="+mn-cs"/>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820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grpSp>
        <p:nvGrpSpPr>
          <p:cNvPr id="2" name="Group 7"/>
          <p:cNvGrpSpPr/>
          <p:nvPr/>
        </p:nvGrpSpPr>
        <p:grpSpPr>
          <a:xfrm>
            <a:off x="322263" y="1317625"/>
            <a:ext cx="2305050" cy="527050"/>
            <a:chOff x="203" y="830"/>
            <a:chExt cx="1452" cy="332"/>
          </a:xfrm>
        </p:grpSpPr>
        <p:pic>
          <p:nvPicPr>
            <p:cNvPr id="9227" name="Picture 8"/>
            <p:cNvPicPr>
              <a:picLocks noChangeAspect="1"/>
            </p:cNvPicPr>
            <p:nvPr/>
          </p:nvPicPr>
          <p:blipFill>
            <a:blip r:embed="rId1"/>
            <a:srcRect/>
            <a:stretch>
              <a:fillRect/>
            </a:stretch>
          </p:blipFill>
          <p:spPr>
            <a:xfrm>
              <a:off x="203" y="839"/>
              <a:ext cx="1452" cy="323"/>
            </a:xfrm>
            <a:prstGeom prst="rect">
              <a:avLst/>
            </a:prstGeom>
            <a:noFill/>
            <a:ln w="9525">
              <a:noFill/>
              <a:miter/>
            </a:ln>
          </p:spPr>
        </p:pic>
        <p:sp>
          <p:nvSpPr>
            <p:cNvPr id="9228" name="Text Box 9"/>
            <p:cNvSpPr txBox="1"/>
            <p:nvPr/>
          </p:nvSpPr>
          <p:spPr>
            <a:xfrm>
              <a:off x="564" y="830"/>
              <a:ext cx="1091" cy="308"/>
            </a:xfrm>
            <a:prstGeom prst="rect">
              <a:avLst/>
            </a:prstGeom>
            <a:noFill/>
            <a:ln w="9525">
              <a:noFill/>
              <a:miter/>
            </a:ln>
          </p:spPr>
          <p:txBody>
            <a:bodyPr>
              <a:spAutoFit/>
            </a:bodyPr>
            <a:p>
              <a:pPr lvl="0" eaLnBrk="1" hangingPunct="1"/>
              <a:r>
                <a:rPr lang="zh-CN" altLang="en-US" sz="2600" dirty="0">
                  <a:solidFill>
                    <a:srgbClr val="4D4D4D"/>
                  </a:solidFill>
                  <a:latin typeface="Arial" charset="0"/>
                  <a:ea typeface="黑体" pitchFamily="49" charset="-122"/>
                </a:rPr>
                <a:t>知识归类</a:t>
              </a:r>
              <a:endParaRPr lang="zh-CN" altLang="en-US" sz="2600" dirty="0">
                <a:solidFill>
                  <a:srgbClr val="4D4D4D"/>
                </a:solidFill>
                <a:latin typeface="Arial" charset="0"/>
                <a:ea typeface="黑体" pitchFamily="49" charset="-122"/>
              </a:endParaRPr>
            </a:p>
          </p:txBody>
        </p:sp>
      </p:grpSp>
      <p:sp>
        <p:nvSpPr>
          <p:cNvPr id="9220"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7" name="TextBox 6"/>
          <p:cNvSpPr txBox="1"/>
          <p:nvPr/>
        </p:nvSpPr>
        <p:spPr>
          <a:xfrm>
            <a:off x="250825" y="2133600"/>
            <a:ext cx="8569325" cy="3925888"/>
          </a:xfrm>
          <a:prstGeom prst="rect">
            <a:avLst/>
          </a:prstGeom>
          <a:noFill/>
          <a:ln w="9525">
            <a:noFill/>
            <a:miter/>
          </a:ln>
        </p:spPr>
        <p:txBody>
          <a:bodyPr>
            <a:spAutoFit/>
          </a:bodyPr>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1</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代数式</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zh-CN" altLang="en-US" sz="2400" b="1" dirty="0">
                <a:solidFill>
                  <a:srgbClr val="000000"/>
                </a:solidFill>
                <a:latin typeface="Times New Roman" pitchFamily="18" charset="0"/>
                <a:ea typeface="黑体" pitchFamily="49" charset="-122"/>
              </a:rPr>
              <a:t>用运算符号把数和表示数的</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连接而成的式子，叫做代数式．关于代数式，要注意把握两点：一是单独的一个数或</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也是代数式；二是只要不含有</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或</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的式子就是代数式．</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2</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代数式书写格式</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(1)</a:t>
            </a:r>
            <a:r>
              <a:rPr lang="zh-CN" altLang="en-US" sz="2400" b="1" dirty="0">
                <a:solidFill>
                  <a:srgbClr val="000000"/>
                </a:solidFill>
                <a:latin typeface="Times New Roman" pitchFamily="18" charset="0"/>
                <a:ea typeface="黑体" pitchFamily="49" charset="-122"/>
              </a:rPr>
              <a:t>数与字母相乘，应将</a:t>
            </a:r>
            <a:r>
              <a:rPr lang="en-US" altLang="zh-CN" sz="2400" b="1">
                <a:solidFill>
                  <a:srgbClr val="000000"/>
                </a:solidFill>
                <a:latin typeface="Times New Roman" pitchFamily="18" charset="0"/>
                <a:ea typeface="黑体" pitchFamily="49" charset="-122"/>
              </a:rPr>
              <a:t>____</a:t>
            </a:r>
            <a:r>
              <a:rPr lang="zh-CN" altLang="en-US" sz="2400" b="1" dirty="0">
                <a:solidFill>
                  <a:srgbClr val="000000"/>
                </a:solidFill>
                <a:latin typeface="Times New Roman" pitchFamily="18" charset="0"/>
                <a:ea typeface="黑体" pitchFamily="49" charset="-122"/>
              </a:rPr>
              <a:t>写在前面；</a:t>
            </a:r>
            <a:endParaRPr lang="zh-CN" altLang="en-US" sz="2400" b="1" dirty="0">
              <a:solidFill>
                <a:srgbClr val="000000"/>
              </a:solidFill>
              <a:latin typeface="Times New Roman" pitchFamily="18" charset="0"/>
              <a:ea typeface="黑体" pitchFamily="49" charset="-122"/>
            </a:endParaRPr>
          </a:p>
        </p:txBody>
      </p:sp>
      <p:sp>
        <p:nvSpPr>
          <p:cNvPr id="10" name="矩形 9"/>
          <p:cNvSpPr/>
          <p:nvPr/>
        </p:nvSpPr>
        <p:spPr>
          <a:xfrm>
            <a:off x="5076825" y="27813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字母</a:t>
            </a:r>
            <a:endParaRPr lang="zh-CN" altLang="en-US" sz="2400" b="1" dirty="0">
              <a:solidFill>
                <a:schemeClr val="accent2"/>
              </a:solidFill>
              <a:latin typeface="Arial" charset="0"/>
              <a:ea typeface="宋体" pitchFamily="2" charset="-122"/>
            </a:endParaRPr>
          </a:p>
        </p:txBody>
      </p:sp>
      <p:sp>
        <p:nvSpPr>
          <p:cNvPr id="4" name="矩形 9"/>
          <p:cNvSpPr/>
          <p:nvPr/>
        </p:nvSpPr>
        <p:spPr>
          <a:xfrm>
            <a:off x="835025" y="38862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字母</a:t>
            </a:r>
            <a:endParaRPr lang="zh-CN" altLang="en-US" sz="2400" b="1" dirty="0">
              <a:solidFill>
                <a:schemeClr val="accent2"/>
              </a:solidFill>
              <a:latin typeface="Arial" charset="0"/>
              <a:ea typeface="宋体" pitchFamily="2" charset="-122"/>
            </a:endParaRPr>
          </a:p>
        </p:txBody>
      </p:sp>
      <p:sp>
        <p:nvSpPr>
          <p:cNvPr id="5" name="矩形 9"/>
          <p:cNvSpPr/>
          <p:nvPr/>
        </p:nvSpPr>
        <p:spPr>
          <a:xfrm>
            <a:off x="6016625" y="38862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等号</a:t>
            </a:r>
            <a:endParaRPr lang="zh-CN" altLang="en-US" sz="2400" b="1" dirty="0">
              <a:solidFill>
                <a:schemeClr val="accent2"/>
              </a:solidFill>
              <a:latin typeface="Arial" charset="0"/>
              <a:ea typeface="宋体" pitchFamily="2" charset="-122"/>
            </a:endParaRPr>
          </a:p>
        </p:txBody>
      </p:sp>
      <p:sp>
        <p:nvSpPr>
          <p:cNvPr id="6" name="矩形 9"/>
          <p:cNvSpPr/>
          <p:nvPr/>
        </p:nvSpPr>
        <p:spPr>
          <a:xfrm>
            <a:off x="7308850" y="3886200"/>
            <a:ext cx="1103313"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不等号</a:t>
            </a:r>
            <a:endParaRPr lang="zh-CN" altLang="en-US" sz="2400" b="1" dirty="0">
              <a:solidFill>
                <a:schemeClr val="accent2"/>
              </a:solidFill>
              <a:latin typeface="Arial" charset="0"/>
              <a:ea typeface="宋体" pitchFamily="2" charset="-122"/>
            </a:endParaRPr>
          </a:p>
        </p:txBody>
      </p:sp>
      <p:sp>
        <p:nvSpPr>
          <p:cNvPr id="8" name="矩形 9"/>
          <p:cNvSpPr/>
          <p:nvPr/>
        </p:nvSpPr>
        <p:spPr>
          <a:xfrm>
            <a:off x="4238625" y="5562600"/>
            <a:ext cx="490538"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数</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202"/>
                                        </p:tgtEl>
                                        <p:attrNameLst>
                                          <p:attrName>style.visibility</p:attrName>
                                        </p:attrNameLst>
                                      </p:cBhvr>
                                      <p:to>
                                        <p:strVal val="visible"/>
                                      </p:to>
                                    </p:set>
                                    <p:anim calcmode="lin" valueType="num">
                                      <p:cBhvr additive="base">
                                        <p:cTn id="7" dur="500" fill="hold"/>
                                        <p:tgtEl>
                                          <p:spTgt spid="8202"/>
                                        </p:tgtEl>
                                        <p:attrNameLst>
                                          <p:attrName>ppt_x</p:attrName>
                                        </p:attrNameLst>
                                      </p:cBhvr>
                                      <p:tavLst>
                                        <p:tav tm="0">
                                          <p:val>
                                            <p:strVal val="#ppt_x"/>
                                          </p:val>
                                        </p:tav>
                                        <p:tav tm="100000">
                                          <p:val>
                                            <p:strVal val="#ppt_x"/>
                                          </p:val>
                                        </p:tav>
                                      </p:tavLst>
                                    </p:anim>
                                    <p:anim calcmode="lin" valueType="num">
                                      <p:cBhvr additive="base">
                                        <p:cTn id="8" dur="500" fill="hold"/>
                                        <p:tgtEl>
                                          <p:spTgt spid="820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par>
                          <p:cTn id="13" fill="hold">
                            <p:stCondLst>
                              <p:cond delay="1000"/>
                            </p:stCondLst>
                            <p:childTnLst>
                              <p:par>
                                <p:cTn id="14" presetID="5" presetClass="entr" presetSubtype="1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heckerboard(across)">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linds(horizontal)">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linds(horizontal)">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blinds(horizontal)">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linds(horizontal)">
                                      <p:cBhvr>
                                        <p:cTn id="4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p:bldP spid="7" grpId="0"/>
      <p:bldP spid="10" grpId="0"/>
      <p:bldP spid="4" grpId="0"/>
      <p:bldP spid="5" grpId="0"/>
      <p:bldP spid="6"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6626"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6627"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6628" name="TextBox 4"/>
          <p:cNvSpPr txBox="1"/>
          <p:nvPr/>
        </p:nvSpPr>
        <p:spPr>
          <a:xfrm>
            <a:off x="250825" y="1052513"/>
            <a:ext cx="8569325" cy="2830512"/>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．下列各项中，去括号正确的是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mn</a:t>
            </a:r>
            <a:endParaRPr lang="es-E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s-ES" altLang="zh-CN" sz="2400" b="1" dirty="0">
                <a:solidFill>
                  <a:srgbClr val="000000"/>
                </a:solidFill>
                <a:latin typeface="Times New Roman" pitchFamily="18" charset="0"/>
                <a:ea typeface="Times New Roman" pitchFamily="18" charset="0"/>
              </a:rPr>
              <a:t>C</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x</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(5x</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3y)</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(2x</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y)</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2x</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2y</a:t>
            </a:r>
            <a:endParaRPr lang="es-E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s-ES" altLang="zh-CN" sz="2400" b="1" dirty="0">
                <a:solidFill>
                  <a:srgbClr val="000000"/>
                </a:solidFill>
                <a:latin typeface="Times New Roman" pitchFamily="18" charset="0"/>
                <a:ea typeface="Times New Roman" pitchFamily="18" charset="0"/>
              </a:rPr>
              <a:t>D</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ab</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ab</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3)</a:t>
            </a:r>
            <a:r>
              <a:rPr lang="zh-CN" altLang="es-ES" sz="2400" b="1" dirty="0">
                <a:solidFill>
                  <a:srgbClr val="000000"/>
                </a:solidFill>
                <a:latin typeface="Times New Roman" pitchFamily="18" charset="0"/>
                <a:ea typeface="Times New Roman" pitchFamily="18" charset="0"/>
              </a:rPr>
              <a:t>＝</a:t>
            </a:r>
            <a:r>
              <a:rPr lang="es-ES" altLang="zh-CN" sz="2400" b="1" dirty="0">
                <a:solidFill>
                  <a:srgbClr val="000000"/>
                </a:solidFill>
                <a:latin typeface="Times New Roman" pitchFamily="18" charset="0"/>
                <a:ea typeface="Times New Roman" pitchFamily="18" charset="0"/>
              </a:rPr>
              <a:t>3</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221163"/>
            <a:ext cx="3167063" cy="457200"/>
          </a:xfrm>
          <a:prstGeom prst="rect">
            <a:avLst/>
          </a:prstGeom>
          <a:noFill/>
        </p:spPr>
        <p:txBody>
          <a:bodyPr>
            <a:spAutoFit/>
          </a:bodyPr>
          <a:lstStyle/>
          <a:p>
            <a:pPr marL="0" marR="0" lvl="0" indent="0" algn="l" defTabSz="914400" rtl="0" eaLnBrk="1" fontAlgn="base" latinLnBrk="0" hangingPunct="1">
              <a:spcBef>
                <a:spcPct val="0"/>
              </a:spcBef>
              <a:spcAft>
                <a:spcPct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a:t>
            </a:r>
            <a:r>
              <a:rPr kumimoji="0" lang="zh-CN" altLang="zh-CN" sz="2400" b="1" i="0" u="none" strike="noStrike" kern="1200" cap="none" spc="0" normalizeH="0" baseline="0" noProof="0" dirty="0">
                <a:ln>
                  <a:noFill/>
                </a:ln>
                <a:solidFill>
                  <a:srgbClr val="C00000"/>
                </a:solidFill>
                <a:effectLst/>
                <a:uLnTx/>
                <a:uFillTx/>
                <a:latin typeface="+mj-ea"/>
                <a:ea typeface="+mj-ea"/>
                <a:cs typeface="+mn-cs"/>
              </a:rPr>
              <a:t>答案</a:t>
            </a: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 C</a:t>
            </a:r>
            <a:endParaRPr kumimoji="0" lang="zh-CN" altLang="en-US" sz="2400" b="1" i="0" u="none" strike="noStrike" kern="1200" cap="none" spc="0" normalizeH="0" baseline="0" noProof="0" dirty="0">
              <a:ln>
                <a:noFill/>
              </a:ln>
              <a:solidFill>
                <a:srgbClr val="C00000"/>
              </a:solidFill>
              <a:effectLst/>
              <a:uLnTx/>
              <a:uFillTx/>
              <a:latin typeface="+mj-ea"/>
              <a:ea typeface="+mj-ea"/>
              <a:cs typeface="+mn-cs"/>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7650"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7651"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7652"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8</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27653" name="TextBox 4"/>
          <p:cNvSpPr txBox="1"/>
          <p:nvPr/>
        </p:nvSpPr>
        <p:spPr>
          <a:xfrm>
            <a:off x="250825" y="1628775"/>
            <a:ext cx="8569325" cy="3378200"/>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1</a:t>
            </a:r>
            <a:r>
              <a:rPr lang="zh-CN" altLang="en-US" sz="2400" b="1" dirty="0">
                <a:latin typeface="Arial" charset="0"/>
                <a:ea typeface="宋体" pitchFamily="2" charset="-122"/>
              </a:rPr>
              <a:t>．如图</a:t>
            </a:r>
            <a:r>
              <a:rPr lang="en-US" altLang="zh-CN" sz="2400" b="1" dirty="0">
                <a:latin typeface="Arial" charset="0"/>
                <a:ea typeface="宋体" pitchFamily="2" charset="-122"/>
              </a:rPr>
              <a:t>3</a:t>
            </a:r>
            <a:r>
              <a:rPr lang="zh-CN" altLang="en-US" sz="2400" b="1" dirty="0">
                <a:latin typeface="Arial" charset="0"/>
                <a:ea typeface="宋体" pitchFamily="2" charset="-122"/>
              </a:rPr>
              <a:t>－</a:t>
            </a:r>
            <a:r>
              <a:rPr lang="en-US" altLang="zh-CN" sz="2400" b="1" dirty="0">
                <a:latin typeface="Arial" charset="0"/>
                <a:ea typeface="宋体" pitchFamily="2" charset="-122"/>
              </a:rPr>
              <a:t>2</a:t>
            </a:r>
            <a:r>
              <a:rPr lang="zh-CN" altLang="en-US" sz="2400" b="1" dirty="0">
                <a:latin typeface="Arial" charset="0"/>
                <a:ea typeface="宋体" pitchFamily="2" charset="-122"/>
              </a:rPr>
              <a:t>是一个简单的数值运算程序，当输入的</a:t>
            </a:r>
            <a:r>
              <a:rPr lang="en-US" altLang="zh-CN" sz="2400" b="1" dirty="0">
                <a:latin typeface="Arial" charset="0"/>
                <a:ea typeface="宋体" pitchFamily="2" charset="-122"/>
              </a:rPr>
              <a:t>x</a:t>
            </a:r>
            <a:r>
              <a:rPr lang="zh-CN" altLang="en-US" sz="2400" b="1" dirty="0">
                <a:latin typeface="Arial" charset="0"/>
                <a:ea typeface="宋体" pitchFamily="2" charset="-122"/>
              </a:rPr>
              <a:t>的值为－</a:t>
            </a:r>
            <a:r>
              <a:rPr lang="en-US" altLang="zh-CN" sz="2400" b="1" dirty="0">
                <a:latin typeface="Arial" charset="0"/>
                <a:ea typeface="宋体" pitchFamily="2" charset="-122"/>
              </a:rPr>
              <a:t>1</a:t>
            </a:r>
            <a:r>
              <a:rPr lang="zh-CN" altLang="en-US" sz="2400" b="1" dirty="0">
                <a:latin typeface="Arial" charset="0"/>
                <a:ea typeface="宋体" pitchFamily="2" charset="-122"/>
              </a:rPr>
              <a:t>时，则输出的值为</a:t>
            </a:r>
            <a:r>
              <a:rPr lang="en-US" altLang="zh-CN" sz="2400" b="1" dirty="0">
                <a:latin typeface="Arial" charset="0"/>
                <a:ea typeface="宋体" pitchFamily="2" charset="-122"/>
              </a:rPr>
              <a:t>(</a:t>
            </a:r>
            <a:r>
              <a:rPr lang="zh-CN" altLang="en-US" sz="2400" b="1" dirty="0">
                <a:latin typeface="Arial" charset="0"/>
                <a:ea typeface="宋体" pitchFamily="2" charset="-122"/>
              </a:rPr>
              <a:t>　　</a:t>
            </a:r>
            <a:r>
              <a:rPr lang="en-US" altLang="zh-CN" sz="2400" b="1" dirty="0">
                <a:latin typeface="Arial" charset="0"/>
                <a:ea typeface="宋体" pitchFamily="2" charset="-122"/>
              </a:rPr>
              <a:t>)</a:t>
            </a:r>
            <a:endParaRPr lang="en-US" altLang="zh-CN" sz="2400" b="1" dirty="0">
              <a:latin typeface="Arial" charset="0"/>
              <a:ea typeface="宋体" pitchFamily="2" charset="-122"/>
            </a:endParaRPr>
          </a:p>
          <a:p>
            <a:pPr lvl="0" indent="457200" algn="just" eaLnBrk="1" hangingPunct="1">
              <a:lnSpc>
                <a:spcPct val="150000"/>
              </a:lnSpc>
            </a:pPr>
            <a:endParaRPr lang="zh-CN" altLang="en-US" sz="2400" b="1" dirty="0">
              <a:latin typeface="Arial" charset="0"/>
              <a:ea typeface="宋体" pitchFamily="2" charset="-122"/>
            </a:endParaRPr>
          </a:p>
          <a:p>
            <a:pPr lvl="0" indent="457200" algn="just" eaLnBrk="1" hangingPunct="1">
              <a:lnSpc>
                <a:spcPct val="150000"/>
              </a:lnSpc>
            </a:pPr>
            <a:endParaRPr lang="zh-CN" altLang="en-US" sz="2400" b="1" dirty="0">
              <a:latin typeface="Arial" charset="0"/>
              <a:ea typeface="宋体" pitchFamily="2" charset="-122"/>
            </a:endParaRPr>
          </a:p>
          <a:p>
            <a:pPr lvl="0" indent="457200" algn="just" eaLnBrk="1" hangingPunct="1">
              <a:lnSpc>
                <a:spcPct val="150000"/>
              </a:lnSpc>
            </a:pPr>
            <a:endParaRPr lang="zh-CN" altLang="en-US" sz="2400" b="1" dirty="0">
              <a:latin typeface="Arial" charset="0"/>
              <a:ea typeface="宋体" pitchFamily="2" charset="-122"/>
            </a:endParaRPr>
          </a:p>
          <a:p>
            <a:pPr lvl="0" indent="457200" algn="just" eaLnBrk="1" hangingPunct="1">
              <a:lnSpc>
                <a:spcPct val="150000"/>
              </a:lnSpc>
            </a:pPr>
            <a:r>
              <a:rPr lang="en-US" altLang="zh-CN" sz="2400" b="1" i="1" dirty="0">
                <a:latin typeface="Arial" charset="0"/>
                <a:ea typeface="宋体" pitchFamily="2" charset="-122"/>
              </a:rPr>
              <a:t>A</a:t>
            </a:r>
            <a:r>
              <a:rPr lang="zh-CN" altLang="en-US" sz="2400" b="1" dirty="0">
                <a:latin typeface="Arial" charset="0"/>
                <a:ea typeface="宋体" pitchFamily="2" charset="-122"/>
              </a:rPr>
              <a:t>．</a:t>
            </a:r>
            <a:r>
              <a:rPr lang="en-US" altLang="zh-CN" sz="2400" b="1" dirty="0">
                <a:latin typeface="Arial" charset="0"/>
                <a:ea typeface="宋体" pitchFamily="2" charset="-122"/>
              </a:rPr>
              <a:t>1  </a:t>
            </a:r>
            <a:r>
              <a:rPr lang="en-US" altLang="zh-CN" sz="2400" b="1" i="1" dirty="0">
                <a:latin typeface="Arial" charset="0"/>
                <a:ea typeface="宋体" pitchFamily="2" charset="-122"/>
              </a:rPr>
              <a:t>B</a:t>
            </a:r>
            <a:r>
              <a:rPr lang="zh-CN" altLang="en-US" sz="2400" b="1" dirty="0">
                <a:latin typeface="Arial" charset="0"/>
                <a:ea typeface="宋体" pitchFamily="2" charset="-122"/>
              </a:rPr>
              <a:t>．－</a:t>
            </a:r>
            <a:r>
              <a:rPr lang="en-US" altLang="zh-CN" sz="2400" b="1" dirty="0">
                <a:latin typeface="Arial" charset="0"/>
                <a:ea typeface="宋体" pitchFamily="2" charset="-122"/>
              </a:rPr>
              <a:t>5  </a:t>
            </a:r>
            <a:r>
              <a:rPr lang="en-US" altLang="zh-CN" sz="2400" b="1" i="1" dirty="0">
                <a:latin typeface="Arial" charset="0"/>
                <a:ea typeface="宋体" pitchFamily="2" charset="-122"/>
              </a:rPr>
              <a:t>C</a:t>
            </a:r>
            <a:r>
              <a:rPr lang="zh-CN" altLang="en-US" sz="2400" b="1" dirty="0">
                <a:latin typeface="Arial" charset="0"/>
                <a:ea typeface="宋体" pitchFamily="2" charset="-122"/>
              </a:rPr>
              <a:t>．－</a:t>
            </a:r>
            <a:r>
              <a:rPr lang="en-US" altLang="zh-CN" sz="2400" b="1" dirty="0">
                <a:latin typeface="Arial" charset="0"/>
                <a:ea typeface="宋体" pitchFamily="2" charset="-122"/>
              </a:rPr>
              <a:t>1  </a:t>
            </a:r>
            <a:r>
              <a:rPr lang="en-US" altLang="zh-CN" sz="2400" b="1" i="1" dirty="0">
                <a:latin typeface="Arial" charset="0"/>
                <a:ea typeface="宋体" pitchFamily="2" charset="-122"/>
              </a:rPr>
              <a:t>D</a:t>
            </a:r>
            <a:r>
              <a:rPr lang="zh-CN" altLang="en-US" sz="2400" b="1" dirty="0">
                <a:latin typeface="Arial" charset="0"/>
                <a:ea typeface="宋体" pitchFamily="2" charset="-122"/>
              </a:rPr>
              <a:t>．</a:t>
            </a:r>
            <a:r>
              <a:rPr lang="en-US" altLang="zh-CN" sz="2400" b="1" dirty="0">
                <a:latin typeface="Arial" charset="0"/>
                <a:ea typeface="宋体" pitchFamily="2" charset="-122"/>
              </a:rPr>
              <a:t>5</a:t>
            </a:r>
            <a:endParaRPr lang="zh-CN" altLang="zh-CN" sz="2400" b="1" dirty="0">
              <a:latin typeface="Arial" charset="0"/>
              <a:ea typeface="宋体" pitchFamily="2" charset="-122"/>
            </a:endParaRPr>
          </a:p>
        </p:txBody>
      </p:sp>
      <p:sp>
        <p:nvSpPr>
          <p:cNvPr id="7" name="TextBox 6"/>
          <p:cNvSpPr txBox="1"/>
          <p:nvPr/>
        </p:nvSpPr>
        <p:spPr>
          <a:xfrm>
            <a:off x="684213" y="5229225"/>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A</a:t>
            </a:r>
            <a:endParaRPr lang="zh-CN" altLang="en-US" sz="2400" b="1" dirty="0">
              <a:solidFill>
                <a:srgbClr val="C00000"/>
              </a:solidFill>
              <a:latin typeface="宋体" pitchFamily="2" charset="-122"/>
              <a:ea typeface="宋体" pitchFamily="2" charset="-122"/>
            </a:endParaRPr>
          </a:p>
        </p:txBody>
      </p:sp>
      <p:pic>
        <p:nvPicPr>
          <p:cNvPr id="27655" name="Picture 7"/>
          <p:cNvPicPr>
            <a:picLocks noChangeAspect="1"/>
          </p:cNvPicPr>
          <p:nvPr/>
        </p:nvPicPr>
        <p:blipFill>
          <a:blip r:embed="rId1"/>
          <a:srcRect/>
          <a:stretch>
            <a:fillRect/>
          </a:stretch>
        </p:blipFill>
        <p:spPr>
          <a:xfrm>
            <a:off x="1187450" y="3068638"/>
            <a:ext cx="6781800" cy="1257300"/>
          </a:xfrm>
          <a:prstGeom prst="rect">
            <a:avLst/>
          </a:prstGeom>
          <a:noFill/>
          <a:ln w="9525">
            <a:noFill/>
            <a:miter/>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8674"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8675"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8676" name="TextBox 4"/>
          <p:cNvSpPr txBox="1"/>
          <p:nvPr/>
        </p:nvSpPr>
        <p:spPr>
          <a:xfrm>
            <a:off x="250825" y="1052513"/>
            <a:ext cx="8569325" cy="1187450"/>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2</a:t>
            </a:r>
            <a:r>
              <a:rPr lang="zh-CN" altLang="en-US" sz="2400" b="1" dirty="0">
                <a:latin typeface="Arial" charset="0"/>
                <a:ea typeface="宋体" pitchFamily="2" charset="-122"/>
              </a:rPr>
              <a:t>．按图</a:t>
            </a:r>
            <a:r>
              <a:rPr lang="en-US" altLang="zh-CN" sz="2400" b="1" dirty="0">
                <a:latin typeface="Arial" charset="0"/>
                <a:ea typeface="宋体" pitchFamily="2" charset="-122"/>
              </a:rPr>
              <a:t>3</a:t>
            </a:r>
            <a:r>
              <a:rPr lang="zh-CN" altLang="en-US" sz="2400" b="1" dirty="0">
                <a:latin typeface="Arial" charset="0"/>
                <a:ea typeface="宋体" pitchFamily="2" charset="-122"/>
              </a:rPr>
              <a:t>－</a:t>
            </a:r>
            <a:r>
              <a:rPr lang="en-US" altLang="zh-CN" sz="2400" b="1" dirty="0">
                <a:latin typeface="Arial" charset="0"/>
                <a:ea typeface="宋体" pitchFamily="2" charset="-122"/>
              </a:rPr>
              <a:t>3</a:t>
            </a:r>
            <a:r>
              <a:rPr lang="zh-CN" altLang="en-US" sz="2400" b="1" dirty="0">
                <a:latin typeface="Arial" charset="0"/>
                <a:ea typeface="宋体" pitchFamily="2" charset="-122"/>
              </a:rPr>
              <a:t>所示的程序计算，若开始输入的值为</a:t>
            </a:r>
            <a:r>
              <a:rPr lang="en-US" altLang="zh-CN" sz="2400" b="1" dirty="0">
                <a:latin typeface="Arial" charset="0"/>
                <a:ea typeface="宋体" pitchFamily="2" charset="-122"/>
              </a:rPr>
              <a:t>x</a:t>
            </a:r>
            <a:r>
              <a:rPr lang="zh-CN" altLang="en-US" sz="2400" b="1" dirty="0">
                <a:latin typeface="Arial" charset="0"/>
                <a:ea typeface="宋体" pitchFamily="2" charset="-122"/>
              </a:rPr>
              <a:t>＝</a:t>
            </a:r>
            <a:r>
              <a:rPr lang="en-US" altLang="zh-CN" sz="2400" b="1" dirty="0">
                <a:latin typeface="Arial" charset="0"/>
                <a:ea typeface="宋体" pitchFamily="2" charset="-122"/>
              </a:rPr>
              <a:t>3</a:t>
            </a:r>
            <a:r>
              <a:rPr lang="zh-CN" altLang="en-US" sz="2400" b="1" dirty="0">
                <a:latin typeface="Arial" charset="0"/>
                <a:ea typeface="宋体" pitchFamily="2" charset="-122"/>
              </a:rPr>
              <a:t>，则最后输出的结果是</a:t>
            </a:r>
            <a:r>
              <a:rPr lang="en-US" altLang="zh-CN" sz="2400" b="1" dirty="0">
                <a:latin typeface="Arial" charset="0"/>
                <a:ea typeface="宋体" pitchFamily="2" charset="-122"/>
              </a:rPr>
              <a:t>__________</a:t>
            </a:r>
            <a:r>
              <a:rPr lang="zh-CN" altLang="en-US" sz="2400" b="1" dirty="0">
                <a:latin typeface="Arial" charset="0"/>
                <a:ea typeface="宋体" pitchFamily="2" charset="-122"/>
              </a:rPr>
              <a:t>．</a:t>
            </a:r>
            <a:endParaRPr lang="zh-CN" altLang="zh-CN" sz="2400" b="1" dirty="0">
              <a:latin typeface="Arial" charset="0"/>
              <a:ea typeface="宋体" pitchFamily="2" charset="-122"/>
            </a:endParaRPr>
          </a:p>
        </p:txBody>
      </p:sp>
      <p:sp>
        <p:nvSpPr>
          <p:cNvPr id="7" name="TextBox 6"/>
          <p:cNvSpPr txBox="1"/>
          <p:nvPr/>
        </p:nvSpPr>
        <p:spPr>
          <a:xfrm>
            <a:off x="684213" y="4941888"/>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231</a:t>
            </a:r>
            <a:endParaRPr lang="zh-CN" altLang="en-US" sz="2400" b="1" dirty="0">
              <a:solidFill>
                <a:srgbClr val="C00000"/>
              </a:solidFill>
              <a:latin typeface="宋体" pitchFamily="2" charset="-122"/>
              <a:ea typeface="宋体" pitchFamily="2" charset="-122"/>
            </a:endParaRPr>
          </a:p>
        </p:txBody>
      </p:sp>
      <p:pic>
        <p:nvPicPr>
          <p:cNvPr id="28678" name="Picture 6"/>
          <p:cNvPicPr>
            <a:picLocks noChangeAspect="1"/>
          </p:cNvPicPr>
          <p:nvPr/>
        </p:nvPicPr>
        <p:blipFill>
          <a:blip r:embed="rId1"/>
          <a:srcRect/>
          <a:stretch>
            <a:fillRect/>
          </a:stretch>
        </p:blipFill>
        <p:spPr>
          <a:xfrm>
            <a:off x="971550" y="2492375"/>
            <a:ext cx="7381875" cy="1990725"/>
          </a:xfrm>
          <a:prstGeom prst="rect">
            <a:avLst/>
          </a:prstGeom>
          <a:noFill/>
          <a:ln w="9525">
            <a:noFill/>
            <a:miter/>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9"/>
                                            </p:txEl>
                                          </p:spTgt>
                                        </p:tgtEl>
                                        <p:attrNameLst>
                                          <p:attrName>style.visibility</p:attrName>
                                        </p:attrNameLst>
                                      </p:cBhvr>
                                      <p:to>
                                        <p:strVal val="visible"/>
                                      </p:to>
                                    </p:set>
                                    <p:animEffect transition="in" filter="blinds(horizontal)">
                                      <p:cBhvr>
                                        <p:cTn id="7" dur="500"/>
                                        <p:tgtEl>
                                          <p:spTgt spid="7">
                                            <p:txEl>
                                              <p:charRg st="0"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9698"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9699"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9700"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9</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29701"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 1.</a:t>
            </a:r>
            <a:r>
              <a:rPr lang="zh-CN" altLang="en-US" sz="2400" b="1" dirty="0">
                <a:solidFill>
                  <a:srgbClr val="000000"/>
                </a:solidFill>
                <a:latin typeface="Times New Roman" pitchFamily="18" charset="0"/>
                <a:ea typeface="Times New Roman" pitchFamily="18" charset="0"/>
              </a:rPr>
              <a:t>小华同学在求代数式</a:t>
            </a:r>
            <a:r>
              <a:rPr lang="en-US" altLang="zh-CN" sz="2400" b="1" dirty="0">
                <a:solidFill>
                  <a:srgbClr val="000000"/>
                </a:solidFill>
                <a:latin typeface="Times New Roman" pitchFamily="18" charset="0"/>
                <a:ea typeface="Times New Roman" pitchFamily="18" charset="0"/>
              </a:rPr>
              <a:t>25</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的值时，误将</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号看成</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号，其结果为</a:t>
            </a:r>
            <a:r>
              <a:rPr lang="en-US" altLang="zh-CN" sz="2400" b="1" dirty="0">
                <a:solidFill>
                  <a:srgbClr val="000000"/>
                </a:solidFill>
                <a:latin typeface="Times New Roman" pitchFamily="18" charset="0"/>
                <a:ea typeface="Times New Roman" pitchFamily="18" charset="0"/>
              </a:rPr>
              <a:t>17</a:t>
            </a:r>
            <a:r>
              <a:rPr lang="zh-CN" altLang="en-US" sz="2400" b="1" dirty="0">
                <a:solidFill>
                  <a:srgbClr val="000000"/>
                </a:solidFill>
                <a:latin typeface="Times New Roman" pitchFamily="18" charset="0"/>
                <a:ea typeface="Times New Roman" pitchFamily="18" charset="0"/>
              </a:rPr>
              <a:t>，则</a:t>
            </a:r>
            <a:r>
              <a:rPr lang="en-US" altLang="zh-CN" sz="2400" b="1" dirty="0">
                <a:solidFill>
                  <a:srgbClr val="000000"/>
                </a:solidFill>
                <a:latin typeface="Times New Roman" pitchFamily="18" charset="0"/>
                <a:ea typeface="Times New Roman" pitchFamily="18" charset="0"/>
              </a:rPr>
              <a:t>25</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的值为</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8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33  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34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42</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149725"/>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B</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072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0723"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0724" name="TextBox 4"/>
          <p:cNvSpPr txBox="1"/>
          <p:nvPr/>
        </p:nvSpPr>
        <p:spPr>
          <a:xfrm>
            <a:off x="250825" y="1052513"/>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．某同学做一道数学题：</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两个多项式</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a:t>
            </a:r>
            <a:r>
              <a:rPr lang="zh-CN" altLang="en-US" sz="2400" b="1" dirty="0">
                <a:solidFill>
                  <a:srgbClr val="000000"/>
                </a:solidFill>
                <a:latin typeface="Times New Roman" pitchFamily="18" charset="0"/>
                <a:ea typeface="Times New Roman" pitchFamily="18" charset="0"/>
              </a:rPr>
              <a:t>，试求</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en-US" altLang="zh-CN"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，这位同学把</a:t>
            </a:r>
            <a:r>
              <a:rPr lang="zh-CN" altLang="en-US" sz="2400" b="1" dirty="0">
                <a:solidFill>
                  <a:srgbClr val="000000"/>
                </a:solidFill>
                <a:latin typeface="宋体" pitchFamily="2" charset="-122"/>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en-US" altLang="zh-CN"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看成</a:t>
            </a:r>
            <a:r>
              <a:rPr lang="zh-CN" altLang="en-US" sz="2400" b="1" dirty="0">
                <a:solidFill>
                  <a:srgbClr val="000000"/>
                </a:solidFill>
                <a:latin typeface="宋体" pitchFamily="2" charset="-122"/>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en-US" altLang="zh-CN"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，结果求出答案是－</a:t>
            </a:r>
            <a:r>
              <a:rPr lang="en-US" altLang="zh-CN" sz="2400" b="1" dirty="0">
                <a:solidFill>
                  <a:srgbClr val="000000"/>
                </a:solidFill>
                <a:latin typeface="Times New Roman" pitchFamily="18" charset="0"/>
                <a:ea typeface="Times New Roman" pitchFamily="18" charset="0"/>
              </a:rPr>
              <a:t>7x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10x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12</a:t>
            </a:r>
            <a:r>
              <a:rPr lang="zh-CN" altLang="en-US" sz="2400" b="1" dirty="0">
                <a:solidFill>
                  <a:srgbClr val="000000"/>
                </a:solidFill>
                <a:latin typeface="Times New Roman" pitchFamily="18" charset="0"/>
                <a:ea typeface="Times New Roman" pitchFamily="18" charset="0"/>
              </a:rPr>
              <a:t>，那么</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的正确答案是多少？</a:t>
            </a:r>
            <a:endParaRPr lang="zh-CN" altLang="zh-CN" sz="2400" b="1" dirty="0">
              <a:solidFill>
                <a:srgbClr val="000000"/>
              </a:solidFill>
              <a:latin typeface="Times New Roman" pitchFamily="18" charset="0"/>
              <a:ea typeface="Times New Roman" pitchFamily="18" charset="0"/>
            </a:endParaRPr>
          </a:p>
        </p:txBody>
      </p:sp>
      <p:sp>
        <p:nvSpPr>
          <p:cNvPr id="94214" name="TextBox 4"/>
          <p:cNvSpPr txBox="1"/>
          <p:nvPr/>
        </p:nvSpPr>
        <p:spPr>
          <a:xfrm>
            <a:off x="250825" y="3097213"/>
            <a:ext cx="8569325" cy="2830512"/>
          </a:xfrm>
          <a:prstGeom prst="rect">
            <a:avLst/>
          </a:prstGeom>
          <a:noFill/>
          <a:ln w="9525">
            <a:noFill/>
            <a:miter/>
          </a:ln>
        </p:spPr>
        <p:txBody>
          <a:bodyPr>
            <a:spAutoFit/>
          </a:bodyPr>
          <a:p>
            <a:pPr lvl="0" indent="457200" algn="just" eaLnBrk="1" hangingPunct="1">
              <a:lnSpc>
                <a:spcPct val="150000"/>
              </a:lnSpc>
            </a:pPr>
            <a:r>
              <a:rPr lang="zh-CN" altLang="en-US" sz="2400" b="1" dirty="0">
                <a:solidFill>
                  <a:srgbClr val="3366FF"/>
                </a:solidFill>
                <a:latin typeface="黑体" pitchFamily="49" charset="-122"/>
                <a:ea typeface="黑体" pitchFamily="49" charset="-122"/>
              </a:rPr>
              <a:t>解：</a:t>
            </a:r>
            <a:r>
              <a:rPr lang="zh-CN" altLang="en-US" sz="2400" b="1" dirty="0">
                <a:solidFill>
                  <a:srgbClr val="3366FF"/>
                </a:solidFill>
                <a:latin typeface="Times New Roman" pitchFamily="18" charset="0"/>
                <a:ea typeface="仿宋_GB2312" pitchFamily="49" charset="-122"/>
              </a:rPr>
              <a:t>因为</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7x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10x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zh-CN" altLang="en-US" sz="2400" b="1" dirty="0">
                <a:solidFill>
                  <a:srgbClr val="3366FF"/>
                </a:solidFill>
                <a:latin typeface="Times New Roman" pitchFamily="18" charset="0"/>
                <a:ea typeface="仿宋_GB2312" pitchFamily="49" charset="-122"/>
              </a:rPr>
              <a:t>所以</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7x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10x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7x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10x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zh-CN" altLang="en-US" sz="2400" b="1" dirty="0">
                <a:solidFill>
                  <a:srgbClr val="3366FF"/>
                </a:solidFill>
                <a:latin typeface="Times New Roman" pitchFamily="18" charset="0"/>
                <a:ea typeface="仿宋_GB2312" pitchFamily="49" charset="-122"/>
              </a:rPr>
              <a:t>所以</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en-US" altLang="zh-CN" sz="2400" b="1" dirty="0">
                <a:solidFill>
                  <a:srgbClr val="3366FF"/>
                </a:solidFill>
                <a:latin typeface="Times New Roman" pitchFamily="18" charset="0"/>
                <a:ea typeface="仿宋_GB2312" pitchFamily="49" charset="-122"/>
              </a:rPr>
              <a:t>.</a:t>
            </a:r>
            <a:endParaRPr lang="zh-CN"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4214"/>
                                        </p:tgtEl>
                                        <p:attrNameLst>
                                          <p:attrName>style.visibility</p:attrName>
                                        </p:attrNameLst>
                                      </p:cBhvr>
                                      <p:to>
                                        <p:strVal val="visible"/>
                                      </p:to>
                                    </p:set>
                                    <p:animEffect transition="in" filter="strips(downLeft)">
                                      <p:cBhvr>
                                        <p:cTn id="7" dur="500"/>
                                        <p:tgtEl>
                                          <p:spTgt spid="94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1746"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1747"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1748"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10</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31749" name="TextBox 4"/>
          <p:cNvSpPr txBox="1"/>
          <p:nvPr/>
        </p:nvSpPr>
        <p:spPr>
          <a:xfrm>
            <a:off x="250825" y="1628775"/>
            <a:ext cx="8569325" cy="1187450"/>
          </a:xfrm>
          <a:prstGeom prst="rect">
            <a:avLst/>
          </a:prstGeom>
          <a:noFill/>
          <a:ln w="9525">
            <a:noFill/>
            <a:miter/>
          </a:ln>
        </p:spPr>
        <p:txBody>
          <a:bodyPr>
            <a:spAutoFit/>
          </a:bodyPr>
          <a:p>
            <a:pPr lvl="0" indent="457200" algn="just" eaLnBrk="1" hangingPunct="1">
              <a:lnSpc>
                <a:spcPct val="150000"/>
              </a:lnSpc>
            </a:pPr>
            <a:r>
              <a:rPr lang="zh-CN" altLang="en-US" sz="2400" b="1" dirty="0">
                <a:latin typeface="Arial" charset="0"/>
                <a:ea typeface="宋体" pitchFamily="2" charset="-122"/>
              </a:rPr>
              <a:t>为庆祝“六一”儿童节，某幼儿园举行用火柴棒摆“金鱼”比赛，第一个“金鱼”用了</a:t>
            </a:r>
            <a:r>
              <a:rPr lang="en-US" altLang="zh-CN" sz="2400" b="1" dirty="0">
                <a:latin typeface="Arial" charset="0"/>
                <a:ea typeface="宋体" pitchFamily="2" charset="-122"/>
              </a:rPr>
              <a:t>8</a:t>
            </a:r>
            <a:r>
              <a:rPr lang="zh-CN" altLang="en-US" sz="2400" b="1" dirty="0">
                <a:latin typeface="Arial" charset="0"/>
                <a:ea typeface="宋体" pitchFamily="2" charset="-122"/>
              </a:rPr>
              <a:t>根火柴，如图</a:t>
            </a:r>
            <a:r>
              <a:rPr lang="en-US" altLang="zh-CN" sz="2400" b="1" dirty="0">
                <a:latin typeface="Arial" charset="0"/>
                <a:ea typeface="宋体" pitchFamily="2" charset="-122"/>
              </a:rPr>
              <a:t>3</a:t>
            </a:r>
            <a:r>
              <a:rPr lang="zh-CN" altLang="en-US" sz="2400" b="1" dirty="0">
                <a:latin typeface="Arial" charset="0"/>
                <a:ea typeface="宋体" pitchFamily="2" charset="-122"/>
              </a:rPr>
              <a:t>－</a:t>
            </a:r>
            <a:r>
              <a:rPr lang="en-US" altLang="zh-CN" sz="2400" b="1" dirty="0">
                <a:latin typeface="Arial" charset="0"/>
                <a:ea typeface="宋体" pitchFamily="2" charset="-122"/>
              </a:rPr>
              <a:t>4</a:t>
            </a:r>
            <a:r>
              <a:rPr lang="zh-CN" altLang="en-US" sz="2400" b="1" dirty="0">
                <a:latin typeface="Arial" charset="0"/>
                <a:ea typeface="宋体" pitchFamily="2" charset="-122"/>
              </a:rPr>
              <a:t>所示：</a:t>
            </a:r>
            <a:endParaRPr lang="zh-CN" altLang="zh-CN" sz="2400" b="1" dirty="0">
              <a:latin typeface="Arial" charset="0"/>
              <a:ea typeface="宋体" pitchFamily="2" charset="-122"/>
            </a:endParaRPr>
          </a:p>
        </p:txBody>
      </p:sp>
      <p:pic>
        <p:nvPicPr>
          <p:cNvPr id="31750" name="Picture 7"/>
          <p:cNvPicPr>
            <a:picLocks noChangeAspect="1"/>
          </p:cNvPicPr>
          <p:nvPr/>
        </p:nvPicPr>
        <p:blipFill>
          <a:blip r:embed="rId1"/>
          <a:srcRect/>
          <a:stretch>
            <a:fillRect/>
          </a:stretch>
        </p:blipFill>
        <p:spPr>
          <a:xfrm>
            <a:off x="2051050" y="2924175"/>
            <a:ext cx="5276850" cy="1085850"/>
          </a:xfrm>
          <a:prstGeom prst="rect">
            <a:avLst/>
          </a:prstGeom>
          <a:noFill/>
          <a:ln w="9525">
            <a:noFill/>
            <a:miter/>
          </a:ln>
        </p:spPr>
      </p:pic>
    </p:spTree>
  </p:cSld>
  <p:clrMapOvr>
    <a:masterClrMapping/>
  </p:clrMapOvr>
  <p:transition spd="med" advClick="0">
    <p:fade/>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2770"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2771"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2772" name="TextBox 4"/>
          <p:cNvSpPr txBox="1"/>
          <p:nvPr/>
        </p:nvSpPr>
        <p:spPr>
          <a:xfrm>
            <a:off x="250825" y="1341438"/>
            <a:ext cx="8569325" cy="2282825"/>
          </a:xfrm>
          <a:prstGeom prst="rect">
            <a:avLst/>
          </a:prstGeom>
          <a:noFill/>
          <a:ln w="9525">
            <a:noFill/>
            <a:miter/>
          </a:ln>
        </p:spPr>
        <p:txBody>
          <a:bodyPr>
            <a:spAutoFit/>
          </a:bodyPr>
          <a:p>
            <a:pPr lvl="0" indent="457200" algn="just" eaLnBrk="1" hangingPunct="1">
              <a:lnSpc>
                <a:spcPct val="150000"/>
              </a:lnSpc>
            </a:pPr>
            <a:r>
              <a:rPr lang="zh-CN" altLang="en-US" sz="2400" b="1" dirty="0">
                <a:solidFill>
                  <a:srgbClr val="000000"/>
                </a:solidFill>
                <a:latin typeface="Times New Roman" pitchFamily="18" charset="0"/>
                <a:ea typeface="Times New Roman" pitchFamily="18" charset="0"/>
              </a:rPr>
              <a:t>按照上面的规律，摆</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个</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金鱼</a:t>
            </a:r>
            <a:r>
              <a:rPr lang="zh-CN" altLang="en-US" sz="2400" b="1" dirty="0">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需用火柴棒的根数为</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6n  </a:t>
            </a:r>
            <a:r>
              <a:rPr lang="en-US" altLang="zh-CN" sz="2400" b="1" i="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8</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6n</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4n  </a:t>
            </a:r>
            <a:r>
              <a:rPr lang="en-US" altLang="zh-CN" sz="2400" b="1" i="1" dirty="0">
                <a:solidFill>
                  <a:srgbClr val="000000"/>
                </a:solidFill>
                <a:latin typeface="Times New Roman" pitchFamily="18" charset="0"/>
                <a:ea typeface="Times New Roman" pitchFamily="18" charset="0"/>
              </a:rPr>
              <a:t>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8n</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508500"/>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A</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051"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2052"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2053"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zh-CN" altLang="en-US" sz="2400" b="1" dirty="0">
                <a:solidFill>
                  <a:srgbClr val="FF6600"/>
                </a:solidFill>
                <a:latin typeface="Arial" charset="0"/>
                <a:ea typeface="宋体" pitchFamily="2" charset="-122"/>
              </a:rPr>
              <a:t>1</a:t>
            </a:r>
            <a:r>
              <a:rPr lang="en-US" altLang="zh-CN" sz="2400" b="1" dirty="0">
                <a:solidFill>
                  <a:srgbClr val="FF6600"/>
                </a:solidFill>
                <a:latin typeface="Arial" charset="0"/>
                <a:ea typeface="宋体" pitchFamily="2" charset="-122"/>
              </a:rPr>
              <a:t>4</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2054" name="TextBox 4"/>
          <p:cNvSpPr txBox="1"/>
          <p:nvPr/>
        </p:nvSpPr>
        <p:spPr>
          <a:xfrm>
            <a:off x="250825" y="1628775"/>
            <a:ext cx="8569325" cy="1187450"/>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．若－</a:t>
            </a:r>
            <a:r>
              <a:rPr lang="en-US" altLang="zh-CN" sz="2400" b="1" dirty="0">
                <a:solidFill>
                  <a:srgbClr val="000000"/>
                </a:solidFill>
                <a:latin typeface="Times New Roman" pitchFamily="18" charset="0"/>
                <a:ea typeface="Times New Roman" pitchFamily="18" charset="0"/>
              </a:rPr>
              <a:t>3x</a:t>
            </a:r>
            <a:r>
              <a:rPr lang="en-US" altLang="zh-CN" sz="2400" b="1" baseline="30000" dirty="0">
                <a:solidFill>
                  <a:srgbClr val="000000"/>
                </a:solidFill>
                <a:latin typeface="Times New Roman" pitchFamily="18" charset="0"/>
                <a:ea typeface="Times New Roman" pitchFamily="18" charset="0"/>
              </a:rPr>
              <a:t>2m</a:t>
            </a:r>
            <a:r>
              <a:rPr lang="en-US" altLang="zh-CN" sz="2400" b="1" dirty="0">
                <a:solidFill>
                  <a:srgbClr val="000000"/>
                </a:solidFill>
                <a:latin typeface="Times New Roman" pitchFamily="18" charset="0"/>
                <a:ea typeface="Times New Roman" pitchFamily="18" charset="0"/>
              </a:rPr>
              <a:t>y</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与</a:t>
            </a:r>
            <a:r>
              <a:rPr lang="en-US" altLang="zh-CN" sz="2400" b="1" dirty="0">
                <a:solidFill>
                  <a:srgbClr val="000000"/>
                </a:solidFill>
                <a:latin typeface="Times New Roman" pitchFamily="18" charset="0"/>
                <a:ea typeface="Times New Roman" pitchFamily="18" charset="0"/>
              </a:rPr>
              <a:t>2xy</a:t>
            </a:r>
            <a:r>
              <a:rPr lang="en-US" altLang="zh-CN" sz="2400" b="1" baseline="30000" dirty="0">
                <a:solidFill>
                  <a:srgbClr val="000000"/>
                </a:solidFill>
                <a:latin typeface="Times New Roman" pitchFamily="18" charset="0"/>
                <a:ea typeface="Times New Roman" pitchFamily="18" charset="0"/>
              </a:rPr>
              <a:t>2n</a:t>
            </a:r>
            <a:r>
              <a:rPr lang="zh-CN" altLang="en-US" sz="2400" b="1" dirty="0">
                <a:solidFill>
                  <a:srgbClr val="000000"/>
                </a:solidFill>
                <a:latin typeface="Times New Roman" pitchFamily="18" charset="0"/>
                <a:ea typeface="Times New Roman" pitchFamily="18" charset="0"/>
              </a:rPr>
              <a:t>是同类项，则</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的值是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0  </a:t>
            </a:r>
            <a:r>
              <a:rPr lang="en-US" altLang="zh-CN" sz="2400" b="1" i="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   </a:t>
            </a:r>
            <a:r>
              <a:rPr lang="en-US" altLang="zh-CN" sz="2400" b="1" i="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7   </a:t>
            </a:r>
            <a:r>
              <a:rPr lang="en-US" altLang="zh-CN" sz="2400" b="1" i="1" dirty="0">
                <a:solidFill>
                  <a:srgbClr val="000000"/>
                </a:solidFill>
                <a:latin typeface="Times New Roman" pitchFamily="18" charset="0"/>
                <a:ea typeface="Times New Roman" pitchFamily="18" charset="0"/>
              </a:rPr>
              <a:t>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endParaRPr lang="zh-CN" altLang="zh-CN" sz="2400" b="1" dirty="0">
              <a:solidFill>
                <a:srgbClr val="000000"/>
              </a:solidFill>
              <a:latin typeface="Times New Roman" pitchFamily="18" charset="0"/>
              <a:ea typeface="Times New Roman" pitchFamily="18" charset="0"/>
            </a:endParaRPr>
          </a:p>
        </p:txBody>
      </p:sp>
      <p:graphicFrame>
        <p:nvGraphicFramePr>
          <p:cNvPr id="96263" name="Object 7"/>
          <p:cNvGraphicFramePr/>
          <p:nvPr/>
        </p:nvGraphicFramePr>
        <p:xfrm>
          <a:off x="539750" y="3284538"/>
          <a:ext cx="8089900" cy="2184400"/>
        </p:xfrm>
        <a:graphic>
          <a:graphicData uri="http://schemas.openxmlformats.org/presentationml/2006/ole">
            <mc:AlternateContent xmlns:mc="http://schemas.openxmlformats.org/markup-compatibility/2006">
              <mc:Choice xmlns:v="urn:schemas-microsoft-com:vml" Requires="v">
                <p:oleObj spid="_x0000_s3077" name="" r:id="rId1" imgW="8092440" imgH="2197735" progId="Word.Document.8">
                  <p:embed/>
                </p:oleObj>
              </mc:Choice>
              <mc:Fallback>
                <p:oleObj name="" r:id="rId1" imgW="8092440" imgH="2197735" progId="Word.Document.8">
                  <p:embed/>
                  <p:pic>
                    <p:nvPicPr>
                      <p:cNvPr id="0" name="图片 3076"/>
                      <p:cNvPicPr/>
                      <p:nvPr/>
                    </p:nvPicPr>
                    <p:blipFill>
                      <a:blip r:embed="rId2"/>
                      <a:srcRect/>
                      <a:stretch>
                        <a:fillRect/>
                      </a:stretch>
                    </p:blipFill>
                    <p:spPr>
                      <a:xfrm>
                        <a:off x="539750" y="3284538"/>
                        <a:ext cx="8089900" cy="2184400"/>
                      </a:xfrm>
                      <a:prstGeom prst="rect">
                        <a:avLst/>
                      </a:prstGeom>
                      <a:noFill/>
                      <a:ln w="38100">
                        <a:noFill/>
                        <a:miter/>
                      </a:ln>
                    </p:spPr>
                  </p:pic>
                </p:oleObj>
              </mc:Fallback>
            </mc:AlternateContent>
          </a:graphicData>
        </a:graphic>
      </p:graphicFrame>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6263"/>
                                        </p:tgtEl>
                                        <p:attrNameLst>
                                          <p:attrName>style.visibility</p:attrName>
                                        </p:attrNameLst>
                                      </p:cBhvr>
                                      <p:to>
                                        <p:strVal val="visible"/>
                                      </p:to>
                                    </p:set>
                                    <p:animEffect transition="in" filter="diamond(in)">
                                      <p:cBhvr>
                                        <p:cTn id="7" dur="2000"/>
                                        <p:tgtEl>
                                          <p:spTgt spid="96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3794"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3795"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3796" name="TextBox 4"/>
          <p:cNvSpPr txBox="1"/>
          <p:nvPr/>
        </p:nvSpPr>
        <p:spPr>
          <a:xfrm>
            <a:off x="250825" y="981075"/>
            <a:ext cx="8569325" cy="4473575"/>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．单项式－</a:t>
            </a:r>
            <a:r>
              <a:rPr lang="en-US" altLang="zh-CN" sz="2400" b="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a</a:t>
            </a:r>
            <a:r>
              <a:rPr lang="zh-CN" altLang="en-US" sz="2400" b="1" baseline="30000" dirty="0">
                <a:solidFill>
                  <a:srgbClr val="000000"/>
                </a:solidFill>
                <a:latin typeface="Times New Roman" pitchFamily="18" charset="0"/>
                <a:ea typeface="Times New Roman" pitchFamily="18" charset="0"/>
              </a:rPr>
              <a:t>＋</a:t>
            </a:r>
            <a:r>
              <a:rPr lang="en-US" altLang="zh-CN" sz="2400" b="1" baseline="30000" dirty="0">
                <a:solidFill>
                  <a:srgbClr val="000000"/>
                </a:solidFill>
                <a:latin typeface="Times New Roman" pitchFamily="18" charset="0"/>
                <a:ea typeface="Times New Roman" pitchFamily="18" charset="0"/>
              </a:rPr>
              <a:t>b</a:t>
            </a:r>
            <a:r>
              <a:rPr lang="en-US" altLang="zh-CN" sz="2400" b="1" dirty="0">
                <a:solidFill>
                  <a:srgbClr val="000000"/>
                </a:solidFill>
                <a:latin typeface="Times New Roman" pitchFamily="18" charset="0"/>
                <a:ea typeface="Times New Roman" pitchFamily="18" charset="0"/>
              </a:rPr>
              <a:t>y</a:t>
            </a:r>
            <a:r>
              <a:rPr lang="en-US" altLang="zh-CN" sz="2400" b="1" baseline="30000" dirty="0">
                <a:solidFill>
                  <a:srgbClr val="000000"/>
                </a:solidFill>
                <a:latin typeface="Times New Roman" pitchFamily="18" charset="0"/>
                <a:ea typeface="Times New Roman" pitchFamily="18" charset="0"/>
              </a:rPr>
              <a:t>a</a:t>
            </a:r>
            <a:r>
              <a:rPr lang="zh-CN" altLang="en-US" sz="2400" b="1" baseline="30000" dirty="0">
                <a:solidFill>
                  <a:srgbClr val="000000"/>
                </a:solidFill>
                <a:latin typeface="Times New Roman" pitchFamily="18" charset="0"/>
                <a:ea typeface="Times New Roman" pitchFamily="18" charset="0"/>
              </a:rPr>
              <a:t>－</a:t>
            </a:r>
            <a:r>
              <a:rPr lang="en-US" altLang="zh-CN" sz="2400" b="1" baseline="30000"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与</a:t>
            </a:r>
            <a:r>
              <a:rPr lang="en-US" altLang="zh-CN" sz="2400" b="1" dirty="0">
                <a:solidFill>
                  <a:srgbClr val="000000"/>
                </a:solidFill>
                <a:latin typeface="Times New Roman" pitchFamily="18" charset="0"/>
                <a:ea typeface="Times New Roman" pitchFamily="18" charset="0"/>
              </a:rPr>
              <a:t>3x</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是同类项，则</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的值为</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0  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endParaRPr lang="en-US" altLang="zh-CN" sz="2400" b="1" dirty="0">
              <a:solidFill>
                <a:srgbClr val="000000"/>
              </a:solidFill>
              <a:latin typeface="Times New Roman" pitchFamily="18" charset="0"/>
              <a:ea typeface="黑体" pitchFamily="49" charset="-122"/>
            </a:endParaRPr>
          </a:p>
          <a:p>
            <a:pPr lvl="0" indent="457200" algn="just" eaLnBrk="1" hangingPunct="1">
              <a:lnSpc>
                <a:spcPct val="150000"/>
              </a:lnSpc>
            </a:pPr>
            <a:endParaRPr lang="en-US" altLang="zh-CN" sz="2400" b="1" dirty="0">
              <a:solidFill>
                <a:srgbClr val="000000"/>
              </a:solidFill>
              <a:latin typeface="Times New Roman" pitchFamily="18" charset="0"/>
              <a:ea typeface="黑体" pitchFamily="49" charset="-122"/>
            </a:endParaRPr>
          </a:p>
          <a:p>
            <a:pPr lvl="0" indent="457200" algn="just" eaLnBrk="1" hangingPunct="1">
              <a:lnSpc>
                <a:spcPct val="150000"/>
              </a:lnSpc>
            </a:pP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2n</a:t>
            </a:r>
            <a:r>
              <a:rPr lang="zh-CN" altLang="en-US" sz="2400" b="1" baseline="30000" dirty="0">
                <a:solidFill>
                  <a:srgbClr val="000000"/>
                </a:solidFill>
                <a:latin typeface="Times New Roman" pitchFamily="18" charset="0"/>
                <a:ea typeface="Times New Roman" pitchFamily="18" charset="0"/>
              </a:rPr>
              <a:t>－</a:t>
            </a:r>
            <a:r>
              <a:rPr lang="en-US" altLang="zh-CN" sz="2400" b="1" baseline="30000" dirty="0">
                <a:solidFill>
                  <a:srgbClr val="000000"/>
                </a:solidFill>
                <a:latin typeface="Times New Roman" pitchFamily="18" charset="0"/>
                <a:ea typeface="Times New Roman" pitchFamily="18" charset="0"/>
              </a:rPr>
              <a:t>1</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与</a:t>
            </a:r>
            <a:r>
              <a:rPr lang="en-US" altLang="zh-CN" sz="2400" b="1" dirty="0">
                <a:solidFill>
                  <a:srgbClr val="000000"/>
                </a:solidFill>
                <a:latin typeface="Times New Roman" pitchFamily="18" charset="0"/>
                <a:ea typeface="Times New Roman" pitchFamily="18" charset="0"/>
              </a:rPr>
              <a:t>8x</a:t>
            </a:r>
            <a:r>
              <a:rPr lang="en-US" altLang="zh-CN" sz="2400" b="1" baseline="30000" dirty="0">
                <a:solidFill>
                  <a:srgbClr val="000000"/>
                </a:solidFill>
                <a:latin typeface="Times New Roman" pitchFamily="18" charset="0"/>
                <a:ea typeface="Times New Roman" pitchFamily="18" charset="0"/>
              </a:rPr>
              <a:t>8</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是同类项，则代数式</a:t>
            </a:r>
            <a:r>
              <a:rPr lang="en-US" altLang="zh-CN" sz="2400" b="1" dirty="0">
                <a:solidFill>
                  <a:srgbClr val="000000"/>
                </a:solidFill>
                <a:latin typeface="Times New Roman" pitchFamily="18" charset="0"/>
                <a:ea typeface="Times New Roman" pitchFamily="18" charset="0"/>
              </a:rPr>
              <a:t>(2n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9)</a:t>
            </a:r>
            <a:r>
              <a:rPr lang="en-US" altLang="zh-CN" sz="2400" b="1" baseline="30000" dirty="0">
                <a:solidFill>
                  <a:srgbClr val="000000"/>
                </a:solidFill>
                <a:latin typeface="Times New Roman" pitchFamily="18" charset="0"/>
                <a:ea typeface="Times New Roman" pitchFamily="18" charset="0"/>
              </a:rPr>
              <a:t>2012</a:t>
            </a:r>
            <a:r>
              <a:rPr lang="zh-CN" altLang="en-US" sz="2400" b="1" dirty="0">
                <a:solidFill>
                  <a:srgbClr val="000000"/>
                </a:solidFill>
                <a:latin typeface="Times New Roman" pitchFamily="18" charset="0"/>
                <a:ea typeface="Times New Roman" pitchFamily="18" charset="0"/>
              </a:rPr>
              <a:t>的值是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0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或－</a:t>
            </a:r>
            <a:r>
              <a:rPr lang="en-US" altLang="zh-CN" sz="2400" b="1" dirty="0">
                <a:solidFill>
                  <a:srgbClr val="000000"/>
                </a:solidFill>
                <a:latin typeface="Times New Roman" pitchFamily="18" charset="0"/>
                <a:ea typeface="Times New Roman" pitchFamily="18" charset="0"/>
              </a:rPr>
              <a:t>1</a:t>
            </a:r>
            <a:endParaRPr lang="en-US" altLang="zh-CN" sz="2400" b="1" dirty="0">
              <a:solidFill>
                <a:srgbClr val="000000"/>
              </a:solidFill>
              <a:latin typeface="Times New Roman" pitchFamily="18" charset="0"/>
              <a:ea typeface="黑体" pitchFamily="49" charset="-122"/>
            </a:endParaRPr>
          </a:p>
        </p:txBody>
      </p:sp>
      <p:sp>
        <p:nvSpPr>
          <p:cNvPr id="7" name="TextBox 6"/>
          <p:cNvSpPr txBox="1"/>
          <p:nvPr/>
        </p:nvSpPr>
        <p:spPr>
          <a:xfrm>
            <a:off x="684213" y="2565400"/>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A</a:t>
            </a:r>
            <a:endParaRPr lang="zh-CN" altLang="en-US" sz="2400" b="1" dirty="0">
              <a:solidFill>
                <a:srgbClr val="C00000"/>
              </a:solidFill>
              <a:latin typeface="宋体" pitchFamily="2" charset="-122"/>
              <a:ea typeface="宋体" pitchFamily="2" charset="-122"/>
            </a:endParaRPr>
          </a:p>
        </p:txBody>
      </p:sp>
      <p:sp>
        <p:nvSpPr>
          <p:cNvPr id="2" name="TextBox 6"/>
          <p:cNvSpPr txBox="1"/>
          <p:nvPr/>
        </p:nvSpPr>
        <p:spPr>
          <a:xfrm>
            <a:off x="684213" y="5499100"/>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A</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charRg st="0" end="7"/>
                                            </p:txEl>
                                          </p:spTgt>
                                        </p:tgtEl>
                                        <p:attrNameLst>
                                          <p:attrName>style.visibility</p:attrName>
                                        </p:attrNameLst>
                                      </p:cBhvr>
                                      <p:to>
                                        <p:strVal val="visible"/>
                                      </p:to>
                                    </p:set>
                                    <p:animEffect transition="in" filter="blinds(horizontal)">
                                      <p:cBhvr>
                                        <p:cTn id="12" dur="500"/>
                                        <p:tgtEl>
                                          <p:spTgt spid="2">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4818"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4819"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4820"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zh-CN" altLang="en-US" sz="2400" b="1" dirty="0">
                <a:solidFill>
                  <a:srgbClr val="FF6600"/>
                </a:solidFill>
                <a:latin typeface="Arial" charset="0"/>
                <a:ea typeface="宋体" pitchFamily="2" charset="-122"/>
              </a:rPr>
              <a:t>2</a:t>
            </a:r>
            <a:r>
              <a:rPr lang="en-US" altLang="zh-CN" sz="2400" b="1" dirty="0">
                <a:solidFill>
                  <a:srgbClr val="FF6600"/>
                </a:solidFill>
                <a:latin typeface="Arial" charset="0"/>
                <a:ea typeface="宋体" pitchFamily="2" charset="-122"/>
              </a:rPr>
              <a:t>3</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34821" name="TextBox 4"/>
          <p:cNvSpPr txBox="1"/>
          <p:nvPr/>
        </p:nvSpPr>
        <p:spPr>
          <a:xfrm>
            <a:off x="250825" y="1628775"/>
            <a:ext cx="8569325" cy="4206875"/>
          </a:xfrm>
          <a:prstGeom prst="rect">
            <a:avLst/>
          </a:prstGeom>
          <a:noFill/>
          <a:ln w="9525">
            <a:noFill/>
            <a:miter/>
          </a:ln>
        </p:spPr>
        <p:txBody>
          <a:bodyPr>
            <a:spAutoFit/>
          </a:bodyPr>
          <a:p>
            <a:pPr lvl="0" indent="457200" algn="just" eaLnBrk="1" hangingPunct="1">
              <a:lnSpc>
                <a:spcPct val="125000"/>
              </a:lnSpc>
            </a:pPr>
            <a:r>
              <a:rPr lang="zh-CN" altLang="en-US" sz="2400" b="1" dirty="0">
                <a:solidFill>
                  <a:srgbClr val="000000"/>
                </a:solidFill>
                <a:latin typeface="Times New Roman" pitchFamily="18" charset="0"/>
                <a:ea typeface="Times New Roman" pitchFamily="18" charset="0"/>
              </a:rPr>
              <a:t>在一次人才招聘会上，有</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两家公司分别开出他们的工资标准：</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公司允诺第一年月工资为</a:t>
            </a:r>
            <a:r>
              <a:rPr lang="en-US" altLang="zh-CN" sz="2400" b="1" dirty="0">
                <a:solidFill>
                  <a:srgbClr val="000000"/>
                </a:solidFill>
                <a:latin typeface="Times New Roman" pitchFamily="18" charset="0"/>
                <a:ea typeface="Times New Roman" pitchFamily="18" charset="0"/>
              </a:rPr>
              <a:t>1500</a:t>
            </a:r>
            <a:r>
              <a:rPr lang="zh-CN" altLang="en-US" sz="2400" b="1" dirty="0">
                <a:solidFill>
                  <a:srgbClr val="000000"/>
                </a:solidFill>
                <a:latin typeface="Times New Roman" pitchFamily="18" charset="0"/>
                <a:ea typeface="Times New Roman" pitchFamily="18" charset="0"/>
              </a:rPr>
              <a:t>元，以后每年月工资比上一年工资增加</a:t>
            </a:r>
            <a:r>
              <a:rPr lang="en-US" altLang="zh-CN" sz="2400" b="1" dirty="0">
                <a:solidFill>
                  <a:srgbClr val="000000"/>
                </a:solidFill>
                <a:latin typeface="Times New Roman" pitchFamily="18" charset="0"/>
                <a:ea typeface="Times New Roman" pitchFamily="18" charset="0"/>
              </a:rPr>
              <a:t>230</a:t>
            </a:r>
            <a:r>
              <a:rPr lang="zh-CN" altLang="en-US" sz="2400" b="1" dirty="0">
                <a:solidFill>
                  <a:srgbClr val="000000"/>
                </a:solidFill>
                <a:latin typeface="Times New Roman" pitchFamily="18" charset="0"/>
                <a:ea typeface="Times New Roman" pitchFamily="18" charset="0"/>
              </a:rPr>
              <a:t>元；</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公司允诺第一个月工资为</a:t>
            </a:r>
            <a:r>
              <a:rPr lang="en-US" altLang="zh-CN" sz="2400" b="1" dirty="0">
                <a:solidFill>
                  <a:srgbClr val="000000"/>
                </a:solidFill>
                <a:latin typeface="Times New Roman" pitchFamily="18" charset="0"/>
                <a:ea typeface="Times New Roman" pitchFamily="18" charset="0"/>
              </a:rPr>
              <a:t>2000</a:t>
            </a:r>
            <a:r>
              <a:rPr lang="zh-CN" altLang="en-US" sz="2400" b="1" dirty="0">
                <a:solidFill>
                  <a:srgbClr val="000000"/>
                </a:solidFill>
                <a:latin typeface="Times New Roman" pitchFamily="18" charset="0"/>
                <a:ea typeface="Times New Roman" pitchFamily="18" charset="0"/>
              </a:rPr>
              <a:t>元，以后每年月工资在上一年月工资基础上递增</a:t>
            </a:r>
            <a:r>
              <a:rPr lang="en-US" altLang="zh-CN" sz="2400" b="1"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，设某人年初被</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两家公司同时录取，试问：</a:t>
            </a:r>
            <a:endParaRPr lang="zh-CN" altLang="en-US" sz="2400" b="1" dirty="0">
              <a:solidFill>
                <a:srgbClr val="000000"/>
              </a:solidFill>
              <a:latin typeface="Times New Roman" pitchFamily="18" charset="0"/>
              <a:ea typeface="Times New Roman" pitchFamily="18" charset="0"/>
            </a:endParaRPr>
          </a:p>
          <a:p>
            <a:pPr lvl="0" indent="457200" algn="just" eaLnBrk="1" hangingPunct="1">
              <a:lnSpc>
                <a:spcPct val="125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若该人打算在</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公司或</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公司连续工作</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年，则他第</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年的月工资收入各为多少？</a:t>
            </a:r>
            <a:endParaRPr lang="zh-CN" altLang="en-US" sz="2400" b="1" dirty="0">
              <a:solidFill>
                <a:srgbClr val="000000"/>
              </a:solidFill>
              <a:latin typeface="Times New Roman" pitchFamily="18" charset="0"/>
              <a:ea typeface="Times New Roman" pitchFamily="18" charset="0"/>
            </a:endParaRPr>
          </a:p>
          <a:p>
            <a:pPr lvl="0" indent="457200" algn="just" eaLnBrk="1" hangingPunct="1">
              <a:lnSpc>
                <a:spcPct val="125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如该人打算连续在一家公司工作</a:t>
            </a:r>
            <a:r>
              <a:rPr lang="en-US" altLang="zh-CN" sz="2400" b="1" dirty="0">
                <a:solidFill>
                  <a:srgbClr val="000000"/>
                </a:solidFill>
                <a:latin typeface="Times New Roman" pitchFamily="18" charset="0"/>
                <a:ea typeface="Times New Roman" pitchFamily="18" charset="0"/>
              </a:rPr>
              <a:t>10</a:t>
            </a:r>
            <a:r>
              <a:rPr lang="zh-CN" altLang="en-US" sz="2400" b="1" dirty="0">
                <a:solidFill>
                  <a:srgbClr val="000000"/>
                </a:solidFill>
                <a:latin typeface="Times New Roman" pitchFamily="18" charset="0"/>
                <a:ea typeface="Times New Roman" pitchFamily="18" charset="0"/>
              </a:rPr>
              <a:t>年，仅以工资收入来看，该人去哪家公司较合算？</a:t>
            </a:r>
            <a:endParaRPr lang="zh-CN" altLang="zh-CN" sz="2400" b="1" dirty="0">
              <a:solidFill>
                <a:srgbClr val="000000"/>
              </a:solidFill>
              <a:latin typeface="Times New Roman" pitchFamily="18" charset="0"/>
              <a:ea typeface="Times New Roman" pitchFamily="18" charset="0"/>
            </a:endParaRPr>
          </a:p>
        </p:txBody>
      </p:sp>
    </p:spTree>
  </p:cSld>
  <p:clrMapOvr>
    <a:masterClrMapping/>
  </p:clrMapOvr>
  <p:transition spd="med" advClick="0">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27"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028"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1029" name="TextBox 3"/>
          <p:cNvSpPr txBox="1"/>
          <p:nvPr/>
        </p:nvSpPr>
        <p:spPr>
          <a:xfrm>
            <a:off x="250825" y="981075"/>
            <a:ext cx="8569325" cy="5021263"/>
          </a:xfrm>
          <a:prstGeom prst="rect">
            <a:avLst/>
          </a:prstGeom>
          <a:noFill/>
          <a:ln w="9525">
            <a:noFill/>
            <a:miter/>
          </a:ln>
        </p:spPr>
        <p:txBody>
          <a:bodyPr>
            <a:spAutoFit/>
          </a:bodyPr>
          <a:p>
            <a:pPr lvl="0" indent="622300" algn="just" eaLnBrk="1" hangingPunct="1">
              <a:lnSpc>
                <a:spcPct val="150000"/>
              </a:lnSpc>
            </a:pPr>
            <a:r>
              <a:rPr lang="en-US" altLang="zh-CN" sz="2400" b="1">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数与字母相乘、字母与字母相乘，</a:t>
            </a:r>
            <a:r>
              <a:rPr lang="zh-CN" altLang="en-US" sz="2400" b="1" dirty="0">
                <a:solidFill>
                  <a:srgbClr val="000000"/>
                </a:solidFill>
                <a:latin typeface="宋体" pitchFamily="2" charset="-122"/>
                <a:ea typeface="Times New Roman" pitchFamily="18" charset="0"/>
              </a:rPr>
              <a:t>“</a:t>
            </a:r>
            <a:r>
              <a:rPr lang="en-US" altLang="zh-CN" sz="2400" b="1">
                <a:solidFill>
                  <a:srgbClr val="000000"/>
                </a:solidFill>
                <a:latin typeface="宋体" pitchFamily="2" charset="-122"/>
                <a:ea typeface="Times New Roman" pitchFamily="18" charset="0"/>
              </a:rPr>
              <a:t>×”</a:t>
            </a:r>
            <a:r>
              <a:rPr lang="zh-CN" altLang="en-US" sz="2400" b="1" dirty="0">
                <a:solidFill>
                  <a:srgbClr val="000000"/>
                </a:solidFill>
                <a:latin typeface="Times New Roman" pitchFamily="18" charset="0"/>
                <a:ea typeface="Times New Roman" pitchFamily="18" charset="0"/>
              </a:rPr>
              <a:t>应写作</a:t>
            </a:r>
            <a:r>
              <a:rPr lang="en-US" altLang="zh-CN" sz="2400" b="1">
                <a:solidFill>
                  <a:srgbClr val="000000"/>
                </a:solidFill>
                <a:latin typeface="Times New Roman" pitchFamily="18" charset="0"/>
                <a:ea typeface="Times New Roman" pitchFamily="18" charset="0"/>
              </a:rPr>
              <a:t>__ ________</a:t>
            </a:r>
            <a:r>
              <a:rPr lang="zh-CN" altLang="en-US" sz="2400" b="1" dirty="0">
                <a:solidFill>
                  <a:srgbClr val="000000"/>
                </a:solidFill>
                <a:latin typeface="Times New Roman" pitchFamily="18" charset="0"/>
                <a:ea typeface="Times New Roman" pitchFamily="18" charset="0"/>
              </a:rPr>
              <a:t>或者</a:t>
            </a:r>
            <a:r>
              <a:rPr lang="en-US" altLang="zh-CN" sz="2400" b="1">
                <a:solidFill>
                  <a:srgbClr val="000000"/>
                </a:solidFill>
                <a:latin typeface="Times New Roman" pitchFamily="18" charset="0"/>
                <a:ea typeface="Times New Roman" pitchFamily="18" charset="0"/>
              </a:rPr>
              <a:t>__________</a:t>
            </a:r>
            <a:r>
              <a:rPr lang="zh-CN" altLang="en-US" sz="2400" b="1" dirty="0">
                <a:solidFill>
                  <a:srgbClr val="000000"/>
                </a:solidFill>
                <a:latin typeface="Times New Roman" pitchFamily="18" charset="0"/>
                <a:ea typeface="Times New Roman" pitchFamily="18" charset="0"/>
              </a:rPr>
              <a:t>；如</a:t>
            </a:r>
            <a:r>
              <a:rPr lang="en-US" altLang="zh-CN" sz="2400" b="1">
                <a:solidFill>
                  <a:srgbClr val="000000"/>
                </a:solidFill>
                <a:latin typeface="Times New Roman" pitchFamily="18" charset="0"/>
                <a:ea typeface="Times New Roman" pitchFamily="18" charset="0"/>
              </a:rPr>
              <a:t>a</a:t>
            </a:r>
            <a:r>
              <a:rPr lang="en-US" altLang="zh-CN" sz="2400" b="1">
                <a:solidFill>
                  <a:srgbClr val="000000"/>
                </a:solidFill>
                <a:latin typeface="宋体" pitchFamily="2" charset="-122"/>
                <a:ea typeface="Times New Roman" pitchFamily="18" charset="0"/>
              </a:rPr>
              <a:t>×</a:t>
            </a:r>
            <a:r>
              <a:rPr lang="en-US" altLang="zh-CN" sz="2400" b="1">
                <a:solidFill>
                  <a:srgbClr val="000000"/>
                </a:solidFill>
                <a:latin typeface="Times New Roman" pitchFamily="18" charset="0"/>
                <a:ea typeface="Times New Roman" pitchFamily="18" charset="0"/>
              </a:rPr>
              <a:t>10</a:t>
            </a:r>
            <a:r>
              <a:rPr lang="zh-CN" altLang="en-US" sz="2400" b="1" dirty="0">
                <a:solidFill>
                  <a:srgbClr val="000000"/>
                </a:solidFill>
                <a:latin typeface="Times New Roman" pitchFamily="18" charset="0"/>
                <a:ea typeface="Times New Roman" pitchFamily="18" charset="0"/>
              </a:rPr>
              <a:t>应写作</a:t>
            </a:r>
            <a:r>
              <a:rPr lang="en-US" altLang="zh-CN" sz="2400" b="1">
                <a:solidFill>
                  <a:srgbClr val="000000"/>
                </a:solidFill>
                <a:latin typeface="Times New Roman" pitchFamily="18" charset="0"/>
                <a:ea typeface="Times New Roman" pitchFamily="18" charset="0"/>
              </a:rPr>
              <a:t>_______</a:t>
            </a:r>
            <a:r>
              <a:rPr lang="zh-CN" altLang="en-US" sz="2400" b="1" dirty="0">
                <a:solidFill>
                  <a:srgbClr val="000000"/>
                </a:solidFill>
                <a:latin typeface="Times New Roman" pitchFamily="18" charset="0"/>
                <a:ea typeface="Times New Roman" pitchFamily="18" charset="0"/>
              </a:rPr>
              <a:t>或者</a:t>
            </a:r>
            <a:r>
              <a:rPr lang="en-US" altLang="zh-CN" sz="2400" b="1">
                <a:solidFill>
                  <a:srgbClr val="000000"/>
                </a:solidFill>
                <a:latin typeface="Times New Roman" pitchFamily="18" charset="0"/>
                <a:ea typeface="Times New Roman" pitchFamily="18" charset="0"/>
              </a:rPr>
              <a:t>________</a:t>
            </a:r>
            <a:r>
              <a:rPr lang="zh-CN" altLang="en-US" sz="2400" b="1" dirty="0">
                <a:solidFill>
                  <a:srgbClr val="000000"/>
                </a:solidFill>
                <a:latin typeface="Times New Roman" pitchFamily="18" charset="0"/>
                <a:ea typeface="Times New Roman" pitchFamily="18" charset="0"/>
              </a:rPr>
              <a:t>，</a:t>
            </a:r>
            <a:r>
              <a:rPr lang="en-US" altLang="zh-CN" sz="2400" b="1" err="1">
                <a:solidFill>
                  <a:srgbClr val="000000"/>
                </a:solidFill>
                <a:latin typeface="Times New Roman" pitchFamily="18" charset="0"/>
                <a:ea typeface="Times New Roman" pitchFamily="18" charset="0"/>
              </a:rPr>
              <a:t>m</a:t>
            </a:r>
            <a:r>
              <a:rPr lang="en-US" altLang="zh-CN" sz="2400" b="1" err="1">
                <a:solidFill>
                  <a:srgbClr val="000000"/>
                </a:solidFill>
                <a:latin typeface="宋体" pitchFamily="2" charset="-122"/>
                <a:ea typeface="Times New Roman" pitchFamily="18" charset="0"/>
              </a:rPr>
              <a:t>×</a:t>
            </a:r>
            <a:r>
              <a:rPr lang="en-US" altLang="zh-CN" sz="2400" b="1" err="1">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应写作</a:t>
            </a:r>
            <a:r>
              <a:rPr lang="en-US" altLang="zh-CN" sz="2400" b="1">
                <a:solidFill>
                  <a:srgbClr val="000000"/>
                </a:solidFill>
                <a:latin typeface="Times New Roman" pitchFamily="18" charset="0"/>
                <a:ea typeface="Times New Roman" pitchFamily="18" charset="0"/>
              </a:rPr>
              <a:t>_______</a:t>
            </a:r>
            <a:r>
              <a:rPr lang="zh-CN" altLang="en-US" sz="2400" b="1" dirty="0">
                <a:solidFill>
                  <a:srgbClr val="000000"/>
                </a:solidFill>
                <a:latin typeface="Times New Roman" pitchFamily="18" charset="0"/>
                <a:ea typeface="Times New Roman" pitchFamily="18" charset="0"/>
              </a:rPr>
              <a:t>或者</a:t>
            </a:r>
            <a:r>
              <a:rPr lang="en-US" altLang="zh-CN" sz="2400" b="1">
                <a:solidFill>
                  <a:srgbClr val="000000"/>
                </a:solidFill>
                <a:latin typeface="Times New Roman" pitchFamily="18" charset="0"/>
                <a:ea typeface="Times New Roman" pitchFamily="18" charset="0"/>
              </a:rPr>
              <a:t>______</a:t>
            </a:r>
            <a:r>
              <a:rPr lang="zh-CN" altLang="en-US" sz="2400" b="1" dirty="0">
                <a:solidFill>
                  <a:srgbClr val="000000"/>
                </a:solidFill>
                <a:latin typeface="Times New Roman" pitchFamily="18" charset="0"/>
                <a:ea typeface="Times New Roman" pitchFamily="18" charset="0"/>
              </a:rPr>
              <a:t>；</a:t>
            </a:r>
            <a:endParaRPr lang="zh-CN" altLang="en-US" sz="2400" b="1" dirty="0">
              <a:solidFill>
                <a:srgbClr val="000000"/>
              </a:solidFill>
              <a:latin typeface="Times New Roman" pitchFamily="18" charset="0"/>
              <a:ea typeface="Times New Roman" pitchFamily="18" charset="0"/>
            </a:endParaRPr>
          </a:p>
          <a:p>
            <a:pPr lvl="0" indent="622300" algn="just" eaLnBrk="1" hangingPunct="1">
              <a:lnSpc>
                <a:spcPct val="150000"/>
              </a:lnSpc>
            </a:pPr>
            <a:r>
              <a:rPr lang="en-US" altLang="zh-CN" sz="2400" b="1">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有除法运算时，要写成分数的形式，如</a:t>
            </a:r>
            <a:r>
              <a:rPr lang="en-US" altLang="zh-CN" sz="2400" b="1">
                <a:solidFill>
                  <a:srgbClr val="000000"/>
                </a:solidFill>
                <a:latin typeface="Times New Roman" pitchFamily="18" charset="0"/>
                <a:ea typeface="Times New Roman" pitchFamily="18" charset="0"/>
              </a:rPr>
              <a:t>6÷(y</a:t>
            </a:r>
            <a:r>
              <a:rPr lang="zh-CN" altLang="en-US" sz="2400" b="1" dirty="0">
                <a:solidFill>
                  <a:srgbClr val="000000"/>
                </a:solidFill>
                <a:latin typeface="Times New Roman" pitchFamily="18" charset="0"/>
                <a:ea typeface="Times New Roman" pitchFamily="18" charset="0"/>
              </a:rPr>
              <a:t>－</a:t>
            </a:r>
            <a:r>
              <a:rPr lang="en-US" altLang="zh-CN" sz="2400" b="1">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应写成</a:t>
            </a:r>
            <a:r>
              <a:rPr lang="en-US" altLang="zh-CN" sz="2400" b="1">
                <a:solidFill>
                  <a:srgbClr val="000000"/>
                </a:solidFill>
                <a:latin typeface="Times New Roman" pitchFamily="18" charset="0"/>
                <a:ea typeface="Times New Roman" pitchFamily="18" charset="0"/>
              </a:rPr>
              <a:t>____</a:t>
            </a:r>
            <a:r>
              <a:rPr lang="zh-CN" altLang="en-US" sz="2400" b="1" dirty="0">
                <a:solidFill>
                  <a:srgbClr val="000000"/>
                </a:solidFill>
                <a:latin typeface="Times New Roman" pitchFamily="18" charset="0"/>
                <a:ea typeface="Times New Roman" pitchFamily="18" charset="0"/>
              </a:rPr>
              <a:t>．</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3</a:t>
            </a:r>
            <a:r>
              <a:rPr lang="zh-CN" altLang="en-US" sz="2400" b="1" dirty="0">
                <a:solidFill>
                  <a:srgbClr val="000000"/>
                </a:solidFill>
                <a:latin typeface="Times New Roman" pitchFamily="18" charset="0"/>
                <a:ea typeface="Times New Roman" pitchFamily="18" charset="0"/>
              </a:rPr>
              <a:t>．</a:t>
            </a:r>
            <a:r>
              <a:rPr lang="zh-CN" altLang="en-US" sz="2400" b="1" dirty="0">
                <a:solidFill>
                  <a:srgbClr val="000000"/>
                </a:solidFill>
                <a:latin typeface="黑体" pitchFamily="49" charset="-122"/>
                <a:ea typeface="黑体" pitchFamily="49" charset="-122"/>
              </a:rPr>
              <a:t>求代数式的值的步骤</a:t>
            </a:r>
            <a:endParaRPr lang="zh-CN" altLang="en-US" sz="2400" b="1" dirty="0">
              <a:solidFill>
                <a:srgbClr val="000000"/>
              </a:solidFill>
              <a:latin typeface="Times New Roman" pitchFamily="18" charset="0"/>
              <a:ea typeface="Times New Roman" pitchFamily="18" charset="0"/>
            </a:endParaRPr>
          </a:p>
          <a:p>
            <a:pPr lvl="0" indent="622300" algn="just" eaLnBrk="1" hangingPunct="1">
              <a:lnSpc>
                <a:spcPct val="150000"/>
              </a:lnSpc>
            </a:pPr>
            <a:r>
              <a:rPr lang="zh-CN" altLang="en-US" sz="2400" b="1" dirty="0">
                <a:solidFill>
                  <a:srgbClr val="000000"/>
                </a:solidFill>
                <a:latin typeface="Times New Roman" pitchFamily="18" charset="0"/>
                <a:ea typeface="Times New Roman" pitchFamily="18" charset="0"/>
              </a:rPr>
              <a:t>第一步，用</a:t>
            </a:r>
            <a:r>
              <a:rPr lang="en-US" altLang="zh-CN" sz="2400" b="1">
                <a:solidFill>
                  <a:srgbClr val="000000"/>
                </a:solidFill>
                <a:latin typeface="Times New Roman" pitchFamily="18" charset="0"/>
                <a:ea typeface="Times New Roman" pitchFamily="18" charset="0"/>
              </a:rPr>
              <a:t>_________</a:t>
            </a:r>
            <a:r>
              <a:rPr lang="zh-CN" altLang="en-US" sz="2400" b="1" dirty="0">
                <a:solidFill>
                  <a:srgbClr val="000000"/>
                </a:solidFill>
                <a:latin typeface="Times New Roman" pitchFamily="18" charset="0"/>
                <a:ea typeface="Times New Roman" pitchFamily="18" charset="0"/>
              </a:rPr>
              <a:t>代替代数式里的字母，简称</a:t>
            </a:r>
            <a:r>
              <a:rPr lang="en-US" altLang="zh-CN" sz="2400" b="1">
                <a:solidFill>
                  <a:srgbClr val="000000"/>
                </a:solidFill>
                <a:latin typeface="Times New Roman" pitchFamily="18" charset="0"/>
                <a:ea typeface="Times New Roman" pitchFamily="18" charset="0"/>
              </a:rPr>
              <a:t>____________</a:t>
            </a:r>
            <a:r>
              <a:rPr lang="zh-CN" altLang="en-US" sz="2400" b="1" dirty="0">
                <a:solidFill>
                  <a:srgbClr val="000000"/>
                </a:solidFill>
                <a:latin typeface="Times New Roman" pitchFamily="18" charset="0"/>
                <a:ea typeface="Times New Roman" pitchFamily="18" charset="0"/>
              </a:rPr>
              <a:t>；第二步，按照代数式指明的运算计算出结果，简称</a:t>
            </a:r>
            <a:r>
              <a:rPr lang="en-US" altLang="zh-CN" sz="2400" b="1">
                <a:solidFill>
                  <a:srgbClr val="000000"/>
                </a:solidFill>
                <a:latin typeface="Times New Roman" pitchFamily="18" charset="0"/>
                <a:ea typeface="Times New Roman" pitchFamily="18" charset="0"/>
              </a:rPr>
              <a:t>____________</a:t>
            </a:r>
            <a:r>
              <a:rPr lang="zh-CN" altLang="en-US" sz="2400" b="1" dirty="0">
                <a:solidFill>
                  <a:srgbClr val="000000"/>
                </a:solidFill>
                <a:latin typeface="Times New Roman" pitchFamily="18" charset="0"/>
                <a:ea typeface="Times New Roman" pitchFamily="18" charset="0"/>
              </a:rPr>
              <a:t>．</a:t>
            </a:r>
            <a:endParaRPr lang="zh-CN" altLang="en-US" sz="2400" b="1" dirty="0">
              <a:solidFill>
                <a:srgbClr val="000000"/>
              </a:solidFill>
              <a:latin typeface="Times New Roman" pitchFamily="18" charset="0"/>
              <a:ea typeface="黑体" pitchFamily="49" charset="-122"/>
            </a:endParaRPr>
          </a:p>
        </p:txBody>
      </p:sp>
      <p:sp>
        <p:nvSpPr>
          <p:cNvPr id="6" name="矩形 5"/>
          <p:cNvSpPr/>
          <p:nvPr/>
        </p:nvSpPr>
        <p:spPr>
          <a:xfrm>
            <a:off x="684213" y="1628775"/>
            <a:ext cx="573087"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a:t>
            </a:r>
            <a:endParaRPr lang="zh-CN" altLang="en-US" sz="2400" b="1" dirty="0">
              <a:solidFill>
                <a:schemeClr val="accent2"/>
              </a:solidFill>
              <a:latin typeface="Arial" charset="0"/>
              <a:ea typeface="宋体" pitchFamily="2" charset="-122"/>
            </a:endParaRPr>
          </a:p>
        </p:txBody>
      </p:sp>
      <p:sp>
        <p:nvSpPr>
          <p:cNvPr id="2" name="矩形 5"/>
          <p:cNvSpPr/>
          <p:nvPr/>
        </p:nvSpPr>
        <p:spPr>
          <a:xfrm>
            <a:off x="2500313" y="1628775"/>
            <a:ext cx="1409700"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省略不写</a:t>
            </a:r>
            <a:endParaRPr lang="zh-CN" altLang="en-US" sz="2400" b="1" dirty="0">
              <a:solidFill>
                <a:schemeClr val="accent2"/>
              </a:solidFill>
              <a:latin typeface="Arial" charset="0"/>
              <a:ea typeface="宋体" pitchFamily="2" charset="-122"/>
            </a:endParaRPr>
          </a:p>
        </p:txBody>
      </p:sp>
      <p:sp>
        <p:nvSpPr>
          <p:cNvPr id="3" name="矩形 5"/>
          <p:cNvSpPr/>
          <p:nvPr/>
        </p:nvSpPr>
        <p:spPr>
          <a:xfrm>
            <a:off x="6996113" y="1628775"/>
            <a:ext cx="777875"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10·a</a:t>
            </a:r>
            <a:endParaRPr lang="zh-CN" altLang="en-US" sz="2400" b="1" dirty="0">
              <a:solidFill>
                <a:schemeClr val="accent2"/>
              </a:solidFill>
              <a:latin typeface="Arial" charset="0"/>
              <a:ea typeface="宋体" pitchFamily="2" charset="-122"/>
            </a:endParaRPr>
          </a:p>
        </p:txBody>
      </p:sp>
      <p:sp>
        <p:nvSpPr>
          <p:cNvPr id="5" name="矩形 5"/>
          <p:cNvSpPr/>
          <p:nvPr/>
        </p:nvSpPr>
        <p:spPr>
          <a:xfrm>
            <a:off x="519113" y="2162175"/>
            <a:ext cx="693737"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10a</a:t>
            </a:r>
            <a:endParaRPr lang="zh-CN" altLang="en-US" sz="2400" b="1" dirty="0">
              <a:solidFill>
                <a:schemeClr val="accent2"/>
              </a:solidFill>
              <a:latin typeface="Arial" charset="0"/>
              <a:ea typeface="宋体" pitchFamily="2" charset="-122"/>
            </a:endParaRPr>
          </a:p>
        </p:txBody>
      </p:sp>
      <p:sp>
        <p:nvSpPr>
          <p:cNvPr id="7" name="矩形 5"/>
          <p:cNvSpPr/>
          <p:nvPr/>
        </p:nvSpPr>
        <p:spPr>
          <a:xfrm>
            <a:off x="3795713" y="2162175"/>
            <a:ext cx="725487" cy="457200"/>
          </a:xfrm>
          <a:prstGeom prst="rect">
            <a:avLst/>
          </a:prstGeom>
          <a:noFill/>
          <a:ln w="9525">
            <a:noFill/>
            <a:miter/>
          </a:ln>
        </p:spPr>
        <p:txBody>
          <a:bodyPr wrap="none">
            <a:spAutoFit/>
          </a:bodyPr>
          <a:p>
            <a:pPr lvl="0" eaLnBrk="1" hangingPunct="1"/>
            <a:r>
              <a:rPr lang="en-US" altLang="zh-CN" sz="2400" b="1" err="1">
                <a:solidFill>
                  <a:schemeClr val="accent2"/>
                </a:solidFill>
                <a:latin typeface="Arial" charset="0"/>
                <a:ea typeface="宋体" pitchFamily="2" charset="-122"/>
              </a:rPr>
              <a:t>m·n</a:t>
            </a:r>
            <a:endParaRPr lang="zh-CN" altLang="en-US" sz="2400" b="1" dirty="0">
              <a:solidFill>
                <a:schemeClr val="accent2"/>
              </a:solidFill>
              <a:latin typeface="Arial" charset="0"/>
              <a:ea typeface="宋体" pitchFamily="2" charset="-122"/>
            </a:endParaRPr>
          </a:p>
        </p:txBody>
      </p:sp>
      <p:sp>
        <p:nvSpPr>
          <p:cNvPr id="8" name="矩形 5"/>
          <p:cNvSpPr/>
          <p:nvPr/>
        </p:nvSpPr>
        <p:spPr>
          <a:xfrm>
            <a:off x="5319713" y="2162175"/>
            <a:ext cx="641350" cy="457200"/>
          </a:xfrm>
          <a:prstGeom prst="rect">
            <a:avLst/>
          </a:prstGeom>
          <a:noFill/>
          <a:ln w="9525">
            <a:noFill/>
            <a:miter/>
          </a:ln>
        </p:spPr>
        <p:txBody>
          <a:bodyPr wrap="none">
            <a:spAutoFit/>
          </a:bodyPr>
          <a:p>
            <a:pPr lvl="0" eaLnBrk="1" hangingPunct="1"/>
            <a:r>
              <a:rPr lang="en-US" altLang="zh-CN" sz="2400" b="1" err="1">
                <a:solidFill>
                  <a:schemeClr val="accent2"/>
                </a:solidFill>
                <a:latin typeface="Arial" charset="0"/>
                <a:ea typeface="宋体" pitchFamily="2" charset="-122"/>
              </a:rPr>
              <a:t>mn</a:t>
            </a:r>
            <a:endParaRPr lang="zh-CN" altLang="en-US" sz="2400" b="1" dirty="0">
              <a:solidFill>
                <a:schemeClr val="accent2"/>
              </a:solidFill>
              <a:latin typeface="Arial" charset="0"/>
              <a:ea typeface="宋体" pitchFamily="2" charset="-122"/>
            </a:endParaRPr>
          </a:p>
        </p:txBody>
      </p:sp>
      <p:graphicFrame>
        <p:nvGraphicFramePr>
          <p:cNvPr id="9230" name="Object 14"/>
          <p:cNvGraphicFramePr/>
          <p:nvPr/>
        </p:nvGraphicFramePr>
        <p:xfrm>
          <a:off x="250825" y="2981325"/>
          <a:ext cx="1219200" cy="952500"/>
        </p:xfrm>
        <a:graphic>
          <a:graphicData uri="http://schemas.openxmlformats.org/presentationml/2006/ole">
            <mc:AlternateContent xmlns:mc="http://schemas.openxmlformats.org/markup-compatibility/2006">
              <mc:Choice xmlns:v="urn:schemas-microsoft-com:vml" Requires="v">
                <p:oleObj spid="_x0000_s3076" name="" r:id="rId1" imgW="1220470" imgH="953770" progId="Word.Document.8">
                  <p:embed/>
                </p:oleObj>
              </mc:Choice>
              <mc:Fallback>
                <p:oleObj name="" r:id="rId1" imgW="1220470" imgH="953770" progId="Word.Document.8">
                  <p:embed/>
                  <p:pic>
                    <p:nvPicPr>
                      <p:cNvPr id="0" name="图片 3075"/>
                      <p:cNvPicPr/>
                      <p:nvPr/>
                    </p:nvPicPr>
                    <p:blipFill>
                      <a:blip r:embed="rId2"/>
                      <a:srcRect/>
                      <a:stretch>
                        <a:fillRect/>
                      </a:stretch>
                    </p:blipFill>
                    <p:spPr>
                      <a:xfrm>
                        <a:off x="250825" y="2981325"/>
                        <a:ext cx="1219200" cy="952500"/>
                      </a:xfrm>
                      <a:prstGeom prst="rect">
                        <a:avLst/>
                      </a:prstGeom>
                      <a:noFill/>
                      <a:ln w="38100">
                        <a:noFill/>
                        <a:miter/>
                      </a:ln>
                    </p:spPr>
                  </p:pic>
                </p:oleObj>
              </mc:Fallback>
            </mc:AlternateContent>
          </a:graphicData>
        </a:graphic>
      </p:graphicFrame>
      <p:sp>
        <p:nvSpPr>
          <p:cNvPr id="9" name="矩形 5"/>
          <p:cNvSpPr/>
          <p:nvPr/>
        </p:nvSpPr>
        <p:spPr>
          <a:xfrm>
            <a:off x="3132138" y="4384675"/>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数值</a:t>
            </a:r>
            <a:endParaRPr lang="zh-CN" altLang="en-US" sz="2400" b="1" dirty="0">
              <a:solidFill>
                <a:schemeClr val="accent2"/>
              </a:solidFill>
              <a:latin typeface="Arial" charset="0"/>
              <a:ea typeface="宋体" pitchFamily="2" charset="-122"/>
            </a:endParaRPr>
          </a:p>
        </p:txBody>
      </p:sp>
      <p:sp>
        <p:nvSpPr>
          <p:cNvPr id="10" name="矩形 5"/>
          <p:cNvSpPr/>
          <p:nvPr/>
        </p:nvSpPr>
        <p:spPr>
          <a:xfrm>
            <a:off x="515938" y="4943475"/>
            <a:ext cx="1101725"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代入”</a:t>
            </a:r>
            <a:endParaRPr lang="zh-CN" altLang="en-US" sz="2400" b="1" dirty="0">
              <a:solidFill>
                <a:schemeClr val="accent2"/>
              </a:solidFill>
              <a:latin typeface="Arial" charset="0"/>
              <a:ea typeface="宋体" pitchFamily="2" charset="-122"/>
            </a:endParaRPr>
          </a:p>
        </p:txBody>
      </p:sp>
      <p:sp>
        <p:nvSpPr>
          <p:cNvPr id="11" name="矩形 5"/>
          <p:cNvSpPr/>
          <p:nvPr/>
        </p:nvSpPr>
        <p:spPr>
          <a:xfrm>
            <a:off x="1125538" y="5489575"/>
            <a:ext cx="1101725"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计算”</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9230"/>
                                        </p:tgtEl>
                                        <p:attrNameLst>
                                          <p:attrName>style.visibility</p:attrName>
                                        </p:attrNameLst>
                                      </p:cBhvr>
                                      <p:to>
                                        <p:strVal val="visible"/>
                                      </p:to>
                                    </p:set>
                                    <p:animEffect transition="in" filter="blinds(horizontal)">
                                      <p:cBhvr>
                                        <p:cTn id="37" dur="500"/>
                                        <p:tgtEl>
                                          <p:spTgt spid="923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linds(horizontal)">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blinds(horizontal)">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5" grpId="0"/>
      <p:bldP spid="7" grpId="0"/>
      <p:bldP spid="8" grpId="0"/>
      <p:bldP spid="9" grpId="0"/>
      <p:bldP spid="10"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584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dirty="0">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35843"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5844" name="TextBox 4"/>
          <p:cNvSpPr txBox="1"/>
          <p:nvPr/>
        </p:nvSpPr>
        <p:spPr>
          <a:xfrm>
            <a:off x="250825" y="981075"/>
            <a:ext cx="8569325" cy="4473575"/>
          </a:xfrm>
          <a:prstGeom prst="rect">
            <a:avLst/>
          </a:prstGeom>
          <a:noFill/>
          <a:ln w="9525">
            <a:noFill/>
            <a:miter/>
          </a:ln>
        </p:spPr>
        <p:txBody>
          <a:bodyPr>
            <a:spAutoFit/>
          </a:bodyPr>
          <a:p>
            <a:pPr lvl="0" indent="457200" algn="just" eaLnBrk="1" hangingPunct="1">
              <a:lnSpc>
                <a:spcPct val="150000"/>
              </a:lnSpc>
            </a:pPr>
            <a:r>
              <a:rPr lang="zh-CN" altLang="en-US" sz="2400" b="1" dirty="0">
                <a:solidFill>
                  <a:srgbClr val="3366FF"/>
                </a:solidFill>
                <a:latin typeface="黑体" pitchFamily="49" charset="-122"/>
                <a:ea typeface="黑体" pitchFamily="49" charset="-122"/>
              </a:rPr>
              <a:t>解：</a:t>
            </a:r>
            <a:r>
              <a:rPr lang="en-US" altLang="zh-CN" sz="2400" b="1" dirty="0">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此人在</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公司第</a:t>
            </a:r>
            <a:r>
              <a:rPr lang="en-US" altLang="zh-CN" sz="2400" b="1" dirty="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年的月工资数分别为</a:t>
            </a:r>
            <a:r>
              <a:rPr lang="en-US" altLang="zh-CN" sz="2400" b="1" dirty="0">
                <a:solidFill>
                  <a:srgbClr val="3366FF"/>
                </a:solidFill>
                <a:latin typeface="Times New Roman" pitchFamily="18" charset="0"/>
                <a:ea typeface="仿宋_GB2312" pitchFamily="49" charset="-122"/>
              </a:rPr>
              <a:t>A</a:t>
            </a:r>
            <a:r>
              <a:rPr lang="en-US" altLang="zh-CN" sz="2400" b="1" baseline="-30000" dirty="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en-US" altLang="zh-CN" sz="2400" b="1" baseline="-30000" dirty="0">
                <a:solidFill>
                  <a:srgbClr val="3366FF"/>
                </a:solidFill>
                <a:latin typeface="Times New Roman" pitchFamily="18" charset="0"/>
                <a:ea typeface="仿宋_GB2312" pitchFamily="49" charset="-122"/>
              </a:rPr>
              <a:t>n</a:t>
            </a:r>
            <a:r>
              <a:rPr lang="en-US" altLang="zh-CN" sz="2400" b="1" dirty="0">
                <a:solidFill>
                  <a:srgbClr val="3366FF"/>
                </a:solidFill>
                <a:latin typeface="Times New Roman" pitchFamily="18" charset="0"/>
                <a:ea typeface="仿宋_GB2312" pitchFamily="49" charset="-122"/>
              </a:rPr>
              <a:t>.</a:t>
            </a:r>
            <a:endParaRPr lang="en-US" altLang="zh-CN"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en-US" altLang="zh-CN" sz="2400" b="1" dirty="0">
                <a:solidFill>
                  <a:srgbClr val="3366FF"/>
                </a:solidFill>
                <a:latin typeface="Times New Roman" pitchFamily="18" charset="0"/>
                <a:ea typeface="仿宋_GB2312" pitchFamily="49" charset="-122"/>
              </a:rPr>
              <a:t>A</a:t>
            </a:r>
            <a:r>
              <a:rPr lang="en-US" altLang="zh-CN" sz="2400" b="1" baseline="-30000" dirty="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1500</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230(n</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en-US" altLang="zh-CN" sz="2400" b="1" baseline="-30000" dirty="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2000(1</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en-US" altLang="zh-CN" sz="2400" b="1" baseline="30000" dirty="0">
                <a:solidFill>
                  <a:srgbClr val="3366FF"/>
                </a:solidFill>
                <a:latin typeface="Times New Roman" pitchFamily="18" charset="0"/>
                <a:ea typeface="仿宋_GB2312" pitchFamily="49" charset="-122"/>
              </a:rPr>
              <a:t>n</a:t>
            </a:r>
            <a:r>
              <a:rPr lang="zh-CN" altLang="en-US" sz="2400" b="1" baseline="30000" dirty="0">
                <a:solidFill>
                  <a:srgbClr val="3366FF"/>
                </a:solidFill>
                <a:latin typeface="Times New Roman" pitchFamily="18" charset="0"/>
                <a:ea typeface="仿宋_GB2312" pitchFamily="49" charset="-122"/>
              </a:rPr>
              <a:t>－</a:t>
            </a:r>
            <a:r>
              <a:rPr lang="en-US" altLang="zh-CN" sz="2400" b="1" baseline="30000" dirty="0">
                <a:solidFill>
                  <a:srgbClr val="3366FF"/>
                </a:solidFill>
                <a:latin typeface="Times New Roman" pitchFamily="18" charset="0"/>
                <a:ea typeface="仿宋_GB2312" pitchFamily="49" charset="-122"/>
              </a:rPr>
              <a:t>1</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其中</a:t>
            </a:r>
            <a:r>
              <a:rPr lang="en-US" altLang="zh-CN" sz="2400" b="1" dirty="0">
                <a:solidFill>
                  <a:srgbClr val="3366FF"/>
                </a:solidFill>
                <a:latin typeface="Times New Roman" pitchFamily="18" charset="0"/>
                <a:ea typeface="仿宋_GB2312" pitchFamily="49" charset="-122"/>
              </a:rPr>
              <a:t>n</a:t>
            </a:r>
            <a:r>
              <a:rPr lang="zh-CN" altLang="en-US" sz="2400" b="1" dirty="0">
                <a:solidFill>
                  <a:srgbClr val="3366FF"/>
                </a:solidFill>
                <a:latin typeface="Times New Roman" pitchFamily="18" charset="0"/>
                <a:ea typeface="仿宋_GB2312" pitchFamily="49" charset="-122"/>
              </a:rPr>
              <a:t>为正整数</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en-US" altLang="zh-CN" sz="2400" b="1"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若该人在</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公司连续工作</a:t>
            </a:r>
            <a:r>
              <a:rPr lang="en-US" altLang="zh-CN" sz="2400" b="1" dirty="0">
                <a:solidFill>
                  <a:srgbClr val="3366FF"/>
                </a:solidFill>
                <a:latin typeface="Times New Roman" pitchFamily="18" charset="0"/>
                <a:ea typeface="仿宋_GB2312" pitchFamily="49" charset="-122"/>
              </a:rPr>
              <a:t>10</a:t>
            </a:r>
            <a:r>
              <a:rPr lang="zh-CN" altLang="en-US" sz="2400" b="1" dirty="0">
                <a:solidFill>
                  <a:srgbClr val="3366FF"/>
                </a:solidFill>
                <a:latin typeface="Times New Roman" pitchFamily="18" charset="0"/>
                <a:ea typeface="仿宋_GB2312" pitchFamily="49" charset="-122"/>
              </a:rPr>
              <a:t>年，则他的工资收入总量为</a:t>
            </a:r>
            <a:r>
              <a:rPr lang="en-US" altLang="zh-CN" sz="2400" b="1" dirty="0">
                <a:solidFill>
                  <a:srgbClr val="3366FF"/>
                </a:solidFill>
                <a:latin typeface="Times New Roman" pitchFamily="18" charset="0"/>
                <a:ea typeface="仿宋_GB2312" pitchFamily="49" charset="-122"/>
              </a:rPr>
              <a:t>12(a</a:t>
            </a:r>
            <a:r>
              <a:rPr lang="en-US" altLang="zh-CN" sz="2400" b="1" baseline="-30000" dirty="0">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a</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宋体" pitchFamily="2" charset="-122"/>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a</a:t>
            </a:r>
            <a:r>
              <a:rPr lang="en-US" altLang="zh-CN" sz="2400" b="1" baseline="-30000" dirty="0">
                <a:solidFill>
                  <a:srgbClr val="3366FF"/>
                </a:solidFill>
                <a:latin typeface="Times New Roman" pitchFamily="18" charset="0"/>
                <a:ea typeface="仿宋_GB2312" pitchFamily="49" charset="-122"/>
              </a:rPr>
              <a:t>10</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304200(</a:t>
            </a:r>
            <a:r>
              <a:rPr lang="zh-CN" altLang="en-US" sz="2400" b="1" dirty="0">
                <a:solidFill>
                  <a:srgbClr val="3366FF"/>
                </a:solidFill>
                <a:latin typeface="Times New Roman" pitchFamily="18" charset="0"/>
                <a:ea typeface="仿宋_GB2312" pitchFamily="49" charset="-122"/>
              </a:rPr>
              <a:t>元</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zh-CN" altLang="en-US" sz="2400" b="1" dirty="0">
                <a:solidFill>
                  <a:srgbClr val="3366FF"/>
                </a:solidFill>
                <a:latin typeface="Times New Roman" pitchFamily="18" charset="0"/>
                <a:ea typeface="仿宋_GB2312" pitchFamily="49" charset="-122"/>
              </a:rPr>
              <a:t>若该人在</a:t>
            </a:r>
            <a:r>
              <a:rPr lang="en-US" altLang="zh-CN" sz="2400" b="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公司连续工作</a:t>
            </a:r>
            <a:r>
              <a:rPr lang="en-US" altLang="zh-CN" sz="2400" b="1" dirty="0">
                <a:solidFill>
                  <a:srgbClr val="3366FF"/>
                </a:solidFill>
                <a:latin typeface="Times New Roman" pitchFamily="18" charset="0"/>
                <a:ea typeface="仿宋_GB2312" pitchFamily="49" charset="-122"/>
              </a:rPr>
              <a:t>10</a:t>
            </a:r>
            <a:r>
              <a:rPr lang="zh-CN" altLang="en-US" sz="2400" b="1" dirty="0">
                <a:solidFill>
                  <a:srgbClr val="3366FF"/>
                </a:solidFill>
                <a:latin typeface="Times New Roman" pitchFamily="18" charset="0"/>
                <a:ea typeface="仿宋_GB2312" pitchFamily="49" charset="-122"/>
              </a:rPr>
              <a:t>年，则他的工资收入总量为</a:t>
            </a:r>
            <a:r>
              <a:rPr lang="en-US" altLang="zh-CN" sz="2400" b="1" dirty="0">
                <a:solidFill>
                  <a:srgbClr val="3366FF"/>
                </a:solidFill>
                <a:latin typeface="Times New Roman" pitchFamily="18" charset="0"/>
                <a:ea typeface="仿宋_GB2312" pitchFamily="49" charset="-122"/>
              </a:rPr>
              <a:t>12(b</a:t>
            </a:r>
            <a:r>
              <a:rPr lang="en-US" altLang="zh-CN" sz="2400" b="1" baseline="-30000" dirty="0">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宋体" pitchFamily="2" charset="-122"/>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b</a:t>
            </a:r>
            <a:r>
              <a:rPr lang="en-US" altLang="zh-CN" sz="2400" b="1" baseline="-30000" dirty="0">
                <a:solidFill>
                  <a:srgbClr val="3366FF"/>
                </a:solidFill>
                <a:latin typeface="Times New Roman" pitchFamily="18" charset="0"/>
                <a:ea typeface="仿宋_GB2312" pitchFamily="49" charset="-122"/>
              </a:rPr>
              <a:t>10</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301869(</a:t>
            </a:r>
            <a:r>
              <a:rPr lang="zh-CN" altLang="en-US" sz="2400" b="1" dirty="0">
                <a:solidFill>
                  <a:srgbClr val="3366FF"/>
                </a:solidFill>
                <a:latin typeface="Times New Roman" pitchFamily="18" charset="0"/>
                <a:ea typeface="仿宋_GB2312" pitchFamily="49" charset="-122"/>
              </a:rPr>
              <a:t>元</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zh-CN" altLang="en-US" sz="2400" b="1" dirty="0">
                <a:solidFill>
                  <a:srgbClr val="3366FF"/>
                </a:solidFill>
                <a:latin typeface="Times New Roman" pitchFamily="18" charset="0"/>
                <a:ea typeface="仿宋_GB2312" pitchFamily="49" charset="-122"/>
              </a:rPr>
              <a:t>故该人应选择在</a:t>
            </a:r>
            <a:r>
              <a:rPr lang="en-US" altLang="zh-CN" sz="2400" b="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公司工作．</a:t>
            </a:r>
            <a:endParaRPr lang="en-US"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686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 name="TextBox 4"/>
          <p:cNvSpPr txBox="1"/>
          <p:nvPr/>
        </p:nvSpPr>
        <p:spPr>
          <a:xfrm>
            <a:off x="755650" y="2525713"/>
            <a:ext cx="7920038" cy="823912"/>
          </a:xfrm>
          <a:prstGeom prst="rect">
            <a:avLst/>
          </a:prstGeom>
          <a:noFill/>
          <a:ln w="9525">
            <a:noFill/>
            <a:miter/>
          </a:ln>
        </p:spPr>
        <p:txBody>
          <a:bodyPr>
            <a:spAutoFit/>
          </a:bodyPr>
          <a:p>
            <a:pPr lvl="0" algn="ctr" eaLnBrk="1" hangingPunct="1"/>
            <a:r>
              <a:rPr lang="zh-CN" altLang="zh-CN" sz="4800" dirty="0">
                <a:solidFill>
                  <a:srgbClr val="0066CC"/>
                </a:solidFill>
                <a:latin typeface="黑体" pitchFamily="49" charset="-122"/>
                <a:ea typeface="黑体" pitchFamily="49" charset="-122"/>
              </a:rPr>
              <a:t>阶段综合测试二(期中一)</a:t>
            </a:r>
            <a:endParaRPr lang="en-US" altLang="zh-CN" sz="4800" dirty="0">
              <a:solidFill>
                <a:srgbClr val="0066CC"/>
              </a:solidFill>
              <a:latin typeface="黑体" pitchFamily="49" charset="-122"/>
              <a:ea typeface="黑体"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00000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789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1747"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grpSp>
        <p:nvGrpSpPr>
          <p:cNvPr id="2" name="Group 7"/>
          <p:cNvGrpSpPr/>
          <p:nvPr/>
        </p:nvGrpSpPr>
        <p:grpSpPr>
          <a:xfrm>
            <a:off x="322263" y="1317625"/>
            <a:ext cx="2305050" cy="527050"/>
            <a:chOff x="203" y="830"/>
            <a:chExt cx="1452" cy="332"/>
          </a:xfrm>
        </p:grpSpPr>
        <p:pic>
          <p:nvPicPr>
            <p:cNvPr id="37915" name="Picture 8"/>
            <p:cNvPicPr>
              <a:picLocks noChangeAspect="1"/>
            </p:cNvPicPr>
            <p:nvPr/>
          </p:nvPicPr>
          <p:blipFill>
            <a:blip r:embed="rId1"/>
            <a:srcRect/>
            <a:stretch>
              <a:fillRect/>
            </a:stretch>
          </p:blipFill>
          <p:spPr>
            <a:xfrm>
              <a:off x="203" y="839"/>
              <a:ext cx="1452" cy="323"/>
            </a:xfrm>
            <a:prstGeom prst="rect">
              <a:avLst/>
            </a:prstGeom>
            <a:noFill/>
            <a:ln w="9525">
              <a:noFill/>
              <a:miter/>
            </a:ln>
          </p:spPr>
        </p:pic>
        <p:sp>
          <p:nvSpPr>
            <p:cNvPr id="37916" name="Text Box 9"/>
            <p:cNvSpPr txBox="1"/>
            <p:nvPr/>
          </p:nvSpPr>
          <p:spPr>
            <a:xfrm>
              <a:off x="564" y="830"/>
              <a:ext cx="1091" cy="308"/>
            </a:xfrm>
            <a:prstGeom prst="rect">
              <a:avLst/>
            </a:prstGeom>
            <a:noFill/>
            <a:ln w="9525">
              <a:noFill/>
              <a:miter/>
            </a:ln>
          </p:spPr>
          <p:txBody>
            <a:bodyPr>
              <a:spAutoFit/>
            </a:bodyPr>
            <a:p>
              <a:pPr lvl="0" eaLnBrk="1" hangingPunct="1"/>
              <a:r>
                <a:rPr lang="zh-CN" altLang="en-US" sz="2600" dirty="0">
                  <a:solidFill>
                    <a:srgbClr val="4D4D4D"/>
                  </a:solidFill>
                  <a:latin typeface="Arial" charset="0"/>
                  <a:ea typeface="黑体" pitchFamily="49" charset="-122"/>
                </a:rPr>
                <a:t>试卷讲练</a:t>
              </a:r>
              <a:endParaRPr lang="zh-CN" altLang="en-US" sz="2600" dirty="0">
                <a:solidFill>
                  <a:srgbClr val="4D4D4D"/>
                </a:solidFill>
                <a:latin typeface="Arial" charset="0"/>
                <a:ea typeface="黑体" pitchFamily="49" charset="-122"/>
              </a:endParaRPr>
            </a:p>
          </p:txBody>
        </p:sp>
      </p:grpSp>
      <p:sp>
        <p:nvSpPr>
          <p:cNvPr id="37893" name="Line 94"/>
          <p:cNvSpPr/>
          <p:nvPr/>
        </p:nvSpPr>
        <p:spPr>
          <a:xfrm>
            <a:off x="2827338" y="2867025"/>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37894" name="Line 134"/>
          <p:cNvSpPr/>
          <p:nvPr/>
        </p:nvSpPr>
        <p:spPr>
          <a:xfrm>
            <a:off x="2811463" y="3355975"/>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37895" name="Line 135"/>
          <p:cNvSpPr/>
          <p:nvPr/>
        </p:nvSpPr>
        <p:spPr>
          <a:xfrm>
            <a:off x="2811463" y="3600450"/>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graphicFrame>
        <p:nvGraphicFramePr>
          <p:cNvPr id="31953" name="Group 209"/>
          <p:cNvGraphicFramePr>
            <a:graphicFrameLocks noGrp="1"/>
          </p:cNvGraphicFramePr>
          <p:nvPr/>
        </p:nvGraphicFramePr>
        <p:xfrm>
          <a:off x="323850" y="1989138"/>
          <a:ext cx="8569325" cy="4022725"/>
        </p:xfrm>
        <a:graphic>
          <a:graphicData uri="http://schemas.openxmlformats.org/drawingml/2006/table">
            <a:tbl>
              <a:tblPr/>
              <a:tblGrid>
                <a:gridCol w="1122363"/>
                <a:gridCol w="2511425"/>
                <a:gridCol w="4935537"/>
              </a:tblGrid>
              <a:tr h="330200">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考查</a:t>
                      </a:r>
                      <a:endParaRPr kumimoji="0" lang="zh-CN" altLang="en-US" sz="2000" b="1"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意图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　　丰富的图形世界、有理数及其运算和整式及其加减是七年级数学的重要组成部分，特别是有理数和整式及其加减；在各类考试及中考当中常以填空题、选择题、计算题形式出现．本卷主要考查了有理数的意义、有理数的混合运算、几何体的意义、展开图、从三个方向看几何体、代数式的意义、合并同类项、代数式求值等．</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187325">
                <a:tc rowSpan="3">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难易度</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易</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9, 10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12, 13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中</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16, 21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500" fill="hold"/>
                                        <p:tgtEl>
                                          <p:spTgt spid="31747"/>
                                        </p:tgtEl>
                                        <p:attrNameLst>
                                          <p:attrName>ppt_x</p:attrName>
                                        </p:attrNameLst>
                                      </p:cBhvr>
                                      <p:tavLst>
                                        <p:tav tm="0">
                                          <p:val>
                                            <p:strVal val="#ppt_x"/>
                                          </p:val>
                                        </p:tav>
                                        <p:tav tm="100000">
                                          <p:val>
                                            <p:strVal val="#ppt_x"/>
                                          </p:val>
                                        </p:tav>
                                      </p:tavLst>
                                    </p:anim>
                                    <p:anim calcmode="lin" valueType="num">
                                      <p:cBhvr additive="base">
                                        <p:cTn id="8" dur="500" fill="hold"/>
                                        <p:tgtEl>
                                          <p:spTgt spid="3174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par>
                          <p:cTn id="13" fill="hold">
                            <p:stCondLst>
                              <p:cond delay="1000"/>
                            </p:stCondLst>
                            <p:childTnLst>
                              <p:par>
                                <p:cTn id="14" presetID="20" presetClass="entr" presetSubtype="0" fill="hold" nodeType="afterEffect">
                                  <p:stCondLst>
                                    <p:cond delay="0"/>
                                  </p:stCondLst>
                                  <p:childTnLst>
                                    <p:set>
                                      <p:cBhvr>
                                        <p:cTn id="15" dur="1" fill="hold">
                                          <p:stCondLst>
                                            <p:cond delay="0"/>
                                          </p:stCondLst>
                                        </p:cTn>
                                        <p:tgtEl>
                                          <p:spTgt spid="31953"/>
                                        </p:tgtEl>
                                        <p:attrNameLst>
                                          <p:attrName>style.visibility</p:attrName>
                                        </p:attrNameLst>
                                      </p:cBhvr>
                                      <p:to>
                                        <p:strVal val="visible"/>
                                      </p:to>
                                    </p:set>
                                    <p:animEffect transition="in" filter="wedge">
                                      <p:cBhvr>
                                        <p:cTn id="16" dur="2000"/>
                                        <p:tgtEl>
                                          <p:spTgt spid="319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8914"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8915"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graphicFrame>
        <p:nvGraphicFramePr>
          <p:cNvPr id="32857" name="Group 89"/>
          <p:cNvGraphicFramePr>
            <a:graphicFrameLocks noGrp="1"/>
          </p:cNvGraphicFramePr>
          <p:nvPr/>
        </p:nvGraphicFramePr>
        <p:xfrm>
          <a:off x="287338" y="1514475"/>
          <a:ext cx="8569325" cy="3840163"/>
        </p:xfrm>
        <a:graphic>
          <a:graphicData uri="http://schemas.openxmlformats.org/drawingml/2006/table">
            <a:tbl>
              <a:tblPr/>
              <a:tblGrid>
                <a:gridCol w="1122362"/>
                <a:gridCol w="2747963"/>
                <a:gridCol w="4699000"/>
              </a:tblGrid>
              <a:tr h="455613">
                <a:tc rowSpan="5">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知识</a:t>
                      </a:r>
                      <a:endParaRPr kumimoji="0" lang="zh-CN" altLang="en-US" sz="2000" b="1"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与技能</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有理数的意义</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有理数混合运算</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738">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展开图、从三个方向看几何体</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同类项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代数式求值</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5863">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亮点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　　</a:t>
                      </a:r>
                      <a:r>
                        <a:rPr kumimoji="0" lang="en-US" altLang="zh-CN"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16</a:t>
                      </a: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题贴近实际，让学生感到数学就在身边，学好数学可解决一些日常生活中的实际问题</a:t>
                      </a:r>
                      <a:r>
                        <a:rPr kumimoji="0" lang="en-US" altLang="zh-CN"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.21</a:t>
                      </a: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题数值计算机很有新意，能培养学生思维的缜密性．</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bl>
          </a:graphicData>
        </a:graphic>
      </p:graphicFrame>
    </p:spTree>
  </p:cSld>
  <p:clrMapOvr>
    <a:masterClrMapping/>
  </p:clrMapOvr>
  <p:transition spd="med" advClick="0">
    <p:fade/>
  </p:transition>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9938"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9939"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39940" name="矩形 3"/>
          <p:cNvSpPr/>
          <p:nvPr/>
        </p:nvSpPr>
        <p:spPr>
          <a:xfrm>
            <a:off x="395288" y="1052513"/>
            <a:ext cx="2203450" cy="461962"/>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5</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39941"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．在数轴上，下列两个有理数之间的距离等于</a:t>
            </a: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的是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0</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  </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2011</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2013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7</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581525"/>
            <a:ext cx="3167063" cy="461963"/>
          </a:xfrm>
          <a:prstGeom prst="rect">
            <a:avLst/>
          </a:prstGeom>
          <a:noFill/>
        </p:spPr>
        <p:txBody>
          <a:bodyPr>
            <a:spAutoFit/>
          </a:bodyPr>
          <a:lstStyle/>
          <a:p>
            <a:pPr marL="0" marR="0" lvl="0" indent="0" algn="l" defTabSz="914400" rtl="0" eaLnBrk="1" fontAlgn="base" latinLnBrk="0" hangingPunct="1">
              <a:spcBef>
                <a:spcPct val="0"/>
              </a:spcBef>
              <a:spcAft>
                <a:spcPct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a:t>
            </a:r>
            <a:r>
              <a:rPr kumimoji="0" lang="zh-CN" altLang="zh-CN" sz="2400" b="1" i="0" u="none" strike="noStrike" kern="1200" cap="none" spc="0" normalizeH="0" baseline="0" noProof="0" dirty="0">
                <a:ln>
                  <a:noFill/>
                </a:ln>
                <a:solidFill>
                  <a:srgbClr val="C00000"/>
                </a:solidFill>
                <a:effectLst/>
                <a:uLnTx/>
                <a:uFillTx/>
                <a:latin typeface="+mj-ea"/>
                <a:ea typeface="+mj-ea"/>
                <a:cs typeface="+mn-cs"/>
              </a:rPr>
              <a:t>答案</a:t>
            </a: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 C</a:t>
            </a:r>
            <a:endParaRPr kumimoji="0" lang="zh-CN" altLang="en-US" sz="2400" b="1" i="0" u="none" strike="noStrike" kern="1200" cap="none" spc="0" normalizeH="0" baseline="0" noProof="0" dirty="0">
              <a:ln>
                <a:noFill/>
              </a:ln>
              <a:solidFill>
                <a:srgbClr val="C00000"/>
              </a:solidFill>
              <a:effectLst/>
              <a:uLnTx/>
              <a:uFillTx/>
              <a:latin typeface="+mj-ea"/>
              <a:ea typeface="+mj-ea"/>
              <a:cs typeface="+mn-cs"/>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0962"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0963"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0964" name="TextBox 4"/>
          <p:cNvSpPr txBox="1"/>
          <p:nvPr/>
        </p:nvSpPr>
        <p:spPr>
          <a:xfrm>
            <a:off x="250825" y="1268413"/>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2</a:t>
            </a:r>
            <a:r>
              <a:rPr lang="zh-CN" altLang="en-US" sz="2400" b="1" dirty="0">
                <a:latin typeface="Arial" charset="0"/>
                <a:ea typeface="宋体" pitchFamily="2" charset="-122"/>
              </a:rPr>
              <a:t>．在数轴上表示－</a:t>
            </a:r>
            <a:r>
              <a:rPr lang="en-US" altLang="zh-CN" sz="2400" b="1" dirty="0">
                <a:latin typeface="Arial" charset="0"/>
                <a:ea typeface="宋体" pitchFamily="2" charset="-122"/>
              </a:rPr>
              <a:t>3</a:t>
            </a:r>
            <a:r>
              <a:rPr lang="zh-CN" altLang="en-US" sz="2400" b="1" dirty="0">
                <a:latin typeface="Arial" charset="0"/>
                <a:ea typeface="宋体" pitchFamily="2" charset="-122"/>
              </a:rPr>
              <a:t>，</a:t>
            </a:r>
            <a:r>
              <a:rPr lang="en-US" altLang="zh-CN" sz="2400" b="1" dirty="0">
                <a:latin typeface="Arial" charset="0"/>
                <a:ea typeface="宋体" pitchFamily="2" charset="-122"/>
              </a:rPr>
              <a:t>4</a:t>
            </a:r>
            <a:r>
              <a:rPr lang="zh-CN" altLang="en-US" sz="2400" b="1" dirty="0">
                <a:latin typeface="Arial" charset="0"/>
                <a:ea typeface="宋体" pitchFamily="2" charset="-122"/>
              </a:rPr>
              <a:t>的两个点之间的距离是</a:t>
            </a:r>
            <a:r>
              <a:rPr lang="en-US" altLang="zh-CN" sz="2400" b="1" dirty="0">
                <a:latin typeface="Arial" charset="0"/>
                <a:ea typeface="宋体" pitchFamily="2" charset="-122"/>
              </a:rPr>
              <a:t>__________</a:t>
            </a:r>
            <a:r>
              <a:rPr lang="zh-CN" altLang="en-US" sz="2400" b="1" dirty="0">
                <a:latin typeface="Arial" charset="0"/>
                <a:ea typeface="宋体" pitchFamily="2" charset="-122"/>
              </a:rPr>
              <a:t>个单位长度，这两个数之间的有理数有</a:t>
            </a:r>
            <a:r>
              <a:rPr lang="en-US" altLang="zh-CN" sz="2400" b="1" dirty="0">
                <a:latin typeface="Arial" charset="0"/>
                <a:ea typeface="宋体" pitchFamily="2" charset="-122"/>
              </a:rPr>
              <a:t>__________</a:t>
            </a:r>
            <a:r>
              <a:rPr lang="zh-CN" altLang="en-US" sz="2400" b="1" dirty="0">
                <a:latin typeface="Arial" charset="0"/>
                <a:ea typeface="宋体" pitchFamily="2" charset="-122"/>
              </a:rPr>
              <a:t>个；这两个数之间的整数有</a:t>
            </a:r>
            <a:r>
              <a:rPr lang="en-US" altLang="zh-CN" sz="2400" b="1" dirty="0">
                <a:latin typeface="Arial" charset="0"/>
                <a:ea typeface="宋体" pitchFamily="2" charset="-122"/>
              </a:rPr>
              <a:t>__________</a:t>
            </a:r>
            <a:r>
              <a:rPr lang="zh-CN" altLang="en-US" sz="2400" b="1" dirty="0">
                <a:latin typeface="Arial" charset="0"/>
                <a:ea typeface="宋体" pitchFamily="2" charset="-122"/>
              </a:rPr>
              <a:t>个．</a:t>
            </a:r>
            <a:endParaRPr lang="zh-CN" altLang="zh-CN" sz="2400" b="1" dirty="0">
              <a:latin typeface="Arial" charset="0"/>
              <a:ea typeface="宋体" pitchFamily="2" charset="-122"/>
            </a:endParaRPr>
          </a:p>
        </p:txBody>
      </p:sp>
      <p:sp>
        <p:nvSpPr>
          <p:cNvPr id="7" name="TextBox 6"/>
          <p:cNvSpPr txBox="1"/>
          <p:nvPr/>
        </p:nvSpPr>
        <p:spPr>
          <a:xfrm>
            <a:off x="684213" y="3860800"/>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7</a:t>
            </a:r>
            <a:r>
              <a:rPr lang="zh-CN" altLang="en-US" sz="2400" b="1" dirty="0">
                <a:solidFill>
                  <a:schemeClr val="accent2"/>
                </a:solidFill>
                <a:latin typeface="Arial" charset="0"/>
                <a:ea typeface="宋体" pitchFamily="2" charset="-122"/>
              </a:rPr>
              <a:t>　无数　</a:t>
            </a:r>
            <a:r>
              <a:rPr lang="en-US" altLang="zh-CN" sz="2400" b="1" dirty="0">
                <a:solidFill>
                  <a:schemeClr val="accent2"/>
                </a:solidFill>
                <a:latin typeface="Arial" charset="0"/>
                <a:ea typeface="宋体" pitchFamily="2" charset="-122"/>
              </a:rPr>
              <a:t>6</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12"/>
                                            </p:txEl>
                                          </p:spTgt>
                                        </p:tgtEl>
                                        <p:attrNameLst>
                                          <p:attrName>style.visibility</p:attrName>
                                        </p:attrNameLst>
                                      </p:cBhvr>
                                      <p:to>
                                        <p:strVal val="visible"/>
                                      </p:to>
                                    </p:set>
                                    <p:animEffect transition="in" filter="blinds(horizontal)">
                                      <p:cBhvr>
                                        <p:cTn id="7" dur="500"/>
                                        <p:tgtEl>
                                          <p:spTgt spid="7">
                                            <p:txEl>
                                              <p:charRg st="0"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198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1987"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1988" name="TextBox 4"/>
          <p:cNvSpPr txBox="1"/>
          <p:nvPr/>
        </p:nvSpPr>
        <p:spPr>
          <a:xfrm>
            <a:off x="250825" y="1268413"/>
            <a:ext cx="8569325" cy="3378200"/>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．在数轴上，距原点</a:t>
            </a:r>
            <a:r>
              <a:rPr lang="en-US" altLang="zh-CN" sz="2400" b="1"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个单位长度的点表示的有理数是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4797425"/>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D</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301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3011"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3012" name="TextBox 4"/>
          <p:cNvSpPr txBox="1"/>
          <p:nvPr/>
        </p:nvSpPr>
        <p:spPr>
          <a:xfrm>
            <a:off x="250825" y="1268413"/>
            <a:ext cx="8569325" cy="1187450"/>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4</a:t>
            </a:r>
            <a:r>
              <a:rPr lang="zh-CN" altLang="en-US" sz="2400" b="1" dirty="0">
                <a:latin typeface="Arial" charset="0"/>
                <a:ea typeface="宋体" pitchFamily="2" charset="-122"/>
              </a:rPr>
              <a:t>．如图</a:t>
            </a:r>
            <a:r>
              <a:rPr lang="en-US" altLang="zh-CN" sz="2400" b="1" dirty="0">
                <a:latin typeface="Arial" charset="0"/>
                <a:ea typeface="宋体" pitchFamily="2" charset="-122"/>
              </a:rPr>
              <a:t>JD2</a:t>
            </a:r>
            <a:r>
              <a:rPr lang="zh-CN" altLang="en-US" sz="2400" b="1" dirty="0">
                <a:latin typeface="Arial" charset="0"/>
                <a:ea typeface="宋体" pitchFamily="2" charset="-122"/>
              </a:rPr>
              <a:t>－</a:t>
            </a:r>
            <a:r>
              <a:rPr lang="en-US" altLang="zh-CN" sz="2400" b="1" dirty="0">
                <a:latin typeface="Arial" charset="0"/>
                <a:ea typeface="宋体" pitchFamily="2" charset="-122"/>
              </a:rPr>
              <a:t>1</a:t>
            </a:r>
            <a:r>
              <a:rPr lang="zh-CN" altLang="en-US" sz="2400" b="1" dirty="0">
                <a:latin typeface="Arial" charset="0"/>
                <a:ea typeface="宋体" pitchFamily="2" charset="-122"/>
              </a:rPr>
              <a:t>，在数轴上点</a:t>
            </a:r>
            <a:r>
              <a:rPr lang="en-US" altLang="zh-CN" sz="2400" b="1" i="1" dirty="0">
                <a:latin typeface="Arial" charset="0"/>
                <a:ea typeface="宋体" pitchFamily="2" charset="-122"/>
              </a:rPr>
              <a:t>A</a:t>
            </a:r>
            <a:r>
              <a:rPr lang="zh-CN" altLang="en-US" sz="2400" b="1" dirty="0">
                <a:latin typeface="Arial" charset="0"/>
                <a:ea typeface="宋体" pitchFamily="2" charset="-122"/>
              </a:rPr>
              <a:t>和点</a:t>
            </a:r>
            <a:r>
              <a:rPr lang="en-US" altLang="zh-CN" sz="2400" b="1" i="1" dirty="0">
                <a:latin typeface="Arial" charset="0"/>
                <a:ea typeface="宋体" pitchFamily="2" charset="-122"/>
              </a:rPr>
              <a:t>B</a:t>
            </a:r>
            <a:r>
              <a:rPr lang="zh-CN" altLang="en-US" sz="2400" b="1" dirty="0">
                <a:latin typeface="Arial" charset="0"/>
                <a:ea typeface="宋体" pitchFamily="2" charset="-122"/>
              </a:rPr>
              <a:t>之间表示整数的点有</a:t>
            </a:r>
            <a:r>
              <a:rPr lang="en-US" altLang="zh-CN" sz="2400" b="1" dirty="0">
                <a:latin typeface="Arial" charset="0"/>
                <a:ea typeface="宋体" pitchFamily="2" charset="-122"/>
              </a:rPr>
              <a:t>____________</a:t>
            </a:r>
            <a:r>
              <a:rPr lang="zh-CN" altLang="en-US" sz="2400" b="1" dirty="0">
                <a:latin typeface="Arial" charset="0"/>
                <a:ea typeface="宋体" pitchFamily="2" charset="-122"/>
              </a:rPr>
              <a:t>个．</a:t>
            </a:r>
            <a:r>
              <a:rPr lang="zh-CN" altLang="en-US" sz="2400" dirty="0">
                <a:latin typeface="Arial" charset="0"/>
                <a:ea typeface="宋体" pitchFamily="2" charset="-122"/>
              </a:rPr>
              <a:t> </a:t>
            </a:r>
            <a:endParaRPr lang="zh-CN" altLang="zh-CN" sz="2400" dirty="0">
              <a:latin typeface="Arial" charset="0"/>
              <a:ea typeface="宋体" pitchFamily="2" charset="-122"/>
            </a:endParaRPr>
          </a:p>
        </p:txBody>
      </p:sp>
      <p:sp>
        <p:nvSpPr>
          <p:cNvPr id="7" name="TextBox 6"/>
          <p:cNvSpPr txBox="1"/>
          <p:nvPr/>
        </p:nvSpPr>
        <p:spPr>
          <a:xfrm>
            <a:off x="684213" y="4797425"/>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4</a:t>
            </a:r>
            <a:endParaRPr lang="zh-CN" altLang="en-US" sz="2400" b="1" dirty="0">
              <a:solidFill>
                <a:schemeClr val="accent2"/>
              </a:solidFill>
              <a:latin typeface="Arial" charset="0"/>
              <a:ea typeface="宋体" pitchFamily="2" charset="-122"/>
            </a:endParaRPr>
          </a:p>
        </p:txBody>
      </p:sp>
      <p:pic>
        <p:nvPicPr>
          <p:cNvPr id="43014" name="Picture 6"/>
          <p:cNvPicPr>
            <a:picLocks noChangeAspect="1"/>
          </p:cNvPicPr>
          <p:nvPr/>
        </p:nvPicPr>
        <p:blipFill>
          <a:blip r:embed="rId1"/>
          <a:srcRect/>
          <a:stretch>
            <a:fillRect/>
          </a:stretch>
        </p:blipFill>
        <p:spPr>
          <a:xfrm>
            <a:off x="3059113" y="2636838"/>
            <a:ext cx="3733800" cy="1524000"/>
          </a:xfrm>
          <a:prstGeom prst="rect">
            <a:avLst/>
          </a:prstGeom>
          <a:noFill/>
          <a:ln w="9525">
            <a:noFill/>
            <a:miter/>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4034"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4035"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4036"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zh-CN" altLang="en-US" sz="2400" b="1" dirty="0">
                <a:solidFill>
                  <a:srgbClr val="FF6600"/>
                </a:solidFill>
                <a:latin typeface="Arial" charset="0"/>
                <a:ea typeface="宋体" pitchFamily="2" charset="-122"/>
              </a:rPr>
              <a:t>9</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44037"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．计算</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所得结果是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8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8</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3933825"/>
            <a:ext cx="3167063" cy="457200"/>
          </a:xfrm>
          <a:prstGeom prst="rect">
            <a:avLst/>
          </a:prstGeom>
          <a:noFill/>
        </p:spPr>
        <p:txBody>
          <a:bodyPr>
            <a:spAutoFit/>
          </a:bodyPr>
          <a:lstStyle/>
          <a:p>
            <a:pPr marL="0" marR="0" lvl="0" indent="0" algn="l" defTabSz="914400" rtl="0" eaLnBrk="1" fontAlgn="base" latinLnBrk="0" hangingPunct="1">
              <a:spcBef>
                <a:spcPct val="0"/>
              </a:spcBef>
              <a:spcAft>
                <a:spcPct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a:t>
            </a:r>
            <a:r>
              <a:rPr kumimoji="0" lang="zh-CN" altLang="zh-CN" sz="2400" b="1" i="0" u="none" strike="noStrike" kern="1200" cap="none" spc="0" normalizeH="0" baseline="0" noProof="0" dirty="0">
                <a:ln>
                  <a:noFill/>
                </a:ln>
                <a:solidFill>
                  <a:srgbClr val="C00000"/>
                </a:solidFill>
                <a:effectLst/>
                <a:uLnTx/>
                <a:uFillTx/>
                <a:latin typeface="+mj-ea"/>
                <a:ea typeface="+mj-ea"/>
                <a:cs typeface="+mn-cs"/>
              </a:rPr>
              <a:t>答案</a:t>
            </a: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 C</a:t>
            </a:r>
            <a:endParaRPr kumimoji="0" lang="zh-CN" altLang="en-US" sz="2400" b="1" i="0" u="none" strike="noStrike" kern="1200" cap="none" spc="0" normalizeH="0" baseline="0" noProof="0" dirty="0">
              <a:ln>
                <a:noFill/>
              </a:ln>
              <a:solidFill>
                <a:srgbClr val="C00000"/>
              </a:solidFill>
              <a:effectLst/>
              <a:uLnTx/>
              <a:uFillTx/>
              <a:latin typeface="+mj-ea"/>
              <a:ea typeface="+mj-ea"/>
              <a:cs typeface="+mn-cs"/>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5058"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5059"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5060" name="TextBox 4"/>
          <p:cNvSpPr txBox="1"/>
          <p:nvPr/>
        </p:nvSpPr>
        <p:spPr>
          <a:xfrm>
            <a:off x="250825" y="1268413"/>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．下列每对数中，不相等的一对是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和－</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3</a:t>
            </a:r>
            <a:r>
              <a:rPr lang="en-US" altLang="zh-CN" sz="2400" b="1" dirty="0">
                <a:solidFill>
                  <a:srgbClr val="000000"/>
                </a:solidFill>
                <a:latin typeface="Times New Roman" pitchFamily="18" charset="0"/>
                <a:ea typeface="Times New Roman" pitchFamily="18" charset="0"/>
              </a:rPr>
              <a:t>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和</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2 </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和－</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4</a:t>
            </a:r>
            <a:r>
              <a:rPr lang="en-US" altLang="zh-CN" sz="2400" b="1" dirty="0">
                <a:solidFill>
                  <a:srgbClr val="000000"/>
                </a:solidFill>
                <a:latin typeface="Times New Roman" pitchFamily="18" charset="0"/>
                <a:ea typeface="Times New Roman" pitchFamily="18" charset="0"/>
              </a:rPr>
              <a:t>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和</a:t>
            </a:r>
            <a:r>
              <a:rPr lang="en-US" altLang="zh-CN" sz="2400" b="1" dirty="0">
                <a:solidFill>
                  <a:srgbClr val="000000"/>
                </a:solidFill>
                <a:latin typeface="Times New Roman" pitchFamily="18" charset="0"/>
                <a:ea typeface="Times New Roman" pitchFamily="18" charset="0"/>
              </a:rPr>
              <a:t>|2|</a:t>
            </a:r>
            <a:r>
              <a:rPr lang="en-US" altLang="zh-CN" sz="2400" b="1" baseline="30000" dirty="0">
                <a:solidFill>
                  <a:srgbClr val="000000"/>
                </a:solidFill>
                <a:latin typeface="Times New Roman" pitchFamily="18" charset="0"/>
                <a:ea typeface="Times New Roman" pitchFamily="18" charset="0"/>
              </a:rPr>
              <a:t>3</a:t>
            </a:r>
            <a:endParaRPr lang="zh-CN" altLang="zh-CN" sz="2400" b="1" baseline="30000" dirty="0">
              <a:solidFill>
                <a:srgbClr val="000000"/>
              </a:solidFill>
              <a:latin typeface="Times New Roman" pitchFamily="18" charset="0"/>
              <a:ea typeface="Times New Roman" pitchFamily="18" charset="0"/>
            </a:endParaRPr>
          </a:p>
        </p:txBody>
      </p:sp>
      <p:sp>
        <p:nvSpPr>
          <p:cNvPr id="7" name="TextBox 6"/>
          <p:cNvSpPr txBox="1"/>
          <p:nvPr/>
        </p:nvSpPr>
        <p:spPr>
          <a:xfrm>
            <a:off x="684213" y="3716338"/>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C</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24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0243"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10244" name="TextBox 3"/>
          <p:cNvSpPr txBox="1"/>
          <p:nvPr/>
        </p:nvSpPr>
        <p:spPr>
          <a:xfrm>
            <a:off x="250825" y="981075"/>
            <a:ext cx="8569325" cy="5021263"/>
          </a:xfrm>
          <a:prstGeom prst="rect">
            <a:avLst/>
          </a:prstGeom>
          <a:noFill/>
          <a:ln w="9525">
            <a:noFill/>
            <a:miter/>
          </a:ln>
        </p:spPr>
        <p:txBody>
          <a:bodyPr>
            <a:spAutoFit/>
          </a:bodyPr>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4</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代数式的项和各项的系数</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zh-CN" altLang="en-US" sz="2400" b="1" dirty="0">
                <a:solidFill>
                  <a:srgbClr val="000000"/>
                </a:solidFill>
                <a:latin typeface="Times New Roman" pitchFamily="18" charset="0"/>
                <a:ea typeface="黑体" pitchFamily="49" charset="-122"/>
              </a:rPr>
              <a:t>代数式</a:t>
            </a:r>
            <a:r>
              <a:rPr lang="en-US" altLang="zh-CN" sz="2400" b="1">
                <a:solidFill>
                  <a:srgbClr val="000000"/>
                </a:solidFill>
                <a:latin typeface="Times New Roman" pitchFamily="18" charset="0"/>
                <a:ea typeface="黑体" pitchFamily="49" charset="-122"/>
              </a:rPr>
              <a:t>10x</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5y</a:t>
            </a:r>
            <a:r>
              <a:rPr lang="zh-CN" altLang="en-US" sz="2400" b="1" dirty="0">
                <a:solidFill>
                  <a:srgbClr val="000000"/>
                </a:solidFill>
                <a:latin typeface="Times New Roman" pitchFamily="18" charset="0"/>
                <a:ea typeface="黑体" pitchFamily="49" charset="-122"/>
              </a:rPr>
              <a:t>有两项，</a:t>
            </a:r>
            <a:r>
              <a:rPr lang="en-US" altLang="zh-CN" sz="2400" b="1">
                <a:solidFill>
                  <a:srgbClr val="000000"/>
                </a:solidFill>
                <a:latin typeface="Times New Roman" pitchFamily="18" charset="0"/>
                <a:ea typeface="黑体" pitchFamily="49" charset="-122"/>
              </a:rPr>
              <a:t>______</a:t>
            </a:r>
            <a:r>
              <a:rPr lang="zh-CN" altLang="en-US" sz="2400" b="1" dirty="0">
                <a:solidFill>
                  <a:srgbClr val="000000"/>
                </a:solidFill>
                <a:latin typeface="Times New Roman" pitchFamily="18" charset="0"/>
                <a:ea typeface="黑体" pitchFamily="49" charset="-122"/>
              </a:rPr>
              <a:t>与</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，每一项前面的</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因数叫做这一项的系数，</a:t>
            </a:r>
            <a:r>
              <a:rPr lang="en-US" altLang="zh-CN" sz="2400" b="1">
                <a:solidFill>
                  <a:srgbClr val="000000"/>
                </a:solidFill>
                <a:latin typeface="Times New Roman" pitchFamily="18" charset="0"/>
                <a:ea typeface="黑体" pitchFamily="49" charset="-122"/>
              </a:rPr>
              <a:t>10x</a:t>
            </a:r>
            <a:r>
              <a:rPr lang="zh-CN" altLang="en-US" sz="2400" b="1" dirty="0">
                <a:solidFill>
                  <a:srgbClr val="000000"/>
                </a:solidFill>
                <a:latin typeface="Times New Roman" pitchFamily="18" charset="0"/>
                <a:ea typeface="黑体" pitchFamily="49" charset="-122"/>
              </a:rPr>
              <a:t>的系数是</a:t>
            </a:r>
            <a:r>
              <a:rPr lang="en-US" altLang="zh-CN" sz="2400" b="1">
                <a:solidFill>
                  <a:srgbClr val="000000"/>
                </a:solidFill>
                <a:latin typeface="Times New Roman" pitchFamily="18" charset="0"/>
                <a:ea typeface="黑体" pitchFamily="49" charset="-122"/>
              </a:rPr>
              <a:t>_____</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5y</a:t>
            </a:r>
            <a:r>
              <a:rPr lang="zh-CN" altLang="en-US" sz="2400" b="1" dirty="0">
                <a:solidFill>
                  <a:srgbClr val="000000"/>
                </a:solidFill>
                <a:latin typeface="Times New Roman" pitchFamily="18" charset="0"/>
                <a:ea typeface="黑体" pitchFamily="49" charset="-122"/>
              </a:rPr>
              <a:t>的系数是</a:t>
            </a:r>
            <a:r>
              <a:rPr lang="en-US" altLang="zh-CN" sz="2400" b="1">
                <a:solidFill>
                  <a:srgbClr val="000000"/>
                </a:solidFill>
                <a:latin typeface="Times New Roman" pitchFamily="18" charset="0"/>
                <a:ea typeface="黑体" pitchFamily="49" charset="-122"/>
              </a:rPr>
              <a:t>_____</a:t>
            </a:r>
            <a:r>
              <a:rPr lang="zh-CN" altLang="en-US" sz="2400" b="1" dirty="0">
                <a:solidFill>
                  <a:srgbClr val="000000"/>
                </a:solidFill>
                <a:latin typeface="Times New Roman" pitchFamily="18" charset="0"/>
                <a:ea typeface="黑体" pitchFamily="49" charset="-122"/>
              </a:rPr>
              <a:t>；代数式</a:t>
            </a:r>
            <a:r>
              <a:rPr lang="en-US" altLang="zh-CN" sz="2400" b="1">
                <a:solidFill>
                  <a:srgbClr val="000000"/>
                </a:solidFill>
                <a:latin typeface="Times New Roman" pitchFamily="18" charset="0"/>
                <a:ea typeface="黑体" pitchFamily="49" charset="-122"/>
              </a:rPr>
              <a:t>6a</a:t>
            </a:r>
            <a:r>
              <a:rPr lang="en-US" altLang="zh-CN" sz="2400" b="1" baseline="30000">
                <a:solidFill>
                  <a:srgbClr val="000000"/>
                </a:solidFill>
                <a:latin typeface="Times New Roman" pitchFamily="18" charset="0"/>
                <a:ea typeface="黑体" pitchFamily="49" charset="-122"/>
              </a:rPr>
              <a:t>2</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2a</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7</a:t>
            </a:r>
            <a:r>
              <a:rPr lang="zh-CN" altLang="en-US" sz="2400" b="1" dirty="0">
                <a:solidFill>
                  <a:srgbClr val="000000"/>
                </a:solidFill>
                <a:latin typeface="Times New Roman" pitchFamily="18" charset="0"/>
                <a:ea typeface="黑体" pitchFamily="49" charset="-122"/>
              </a:rPr>
              <a:t>有三项，</a:t>
            </a:r>
            <a:r>
              <a:rPr lang="en-US" altLang="zh-CN" sz="2400" b="1">
                <a:solidFill>
                  <a:srgbClr val="000000"/>
                </a:solidFill>
                <a:latin typeface="Times New Roman" pitchFamily="18" charset="0"/>
                <a:ea typeface="黑体" pitchFamily="49" charset="-122"/>
              </a:rPr>
              <a:t>_____</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______ </a:t>
            </a:r>
            <a:r>
              <a:rPr lang="zh-CN" altLang="en-US" sz="2400" b="1" dirty="0">
                <a:solidFill>
                  <a:srgbClr val="000000"/>
                </a:solidFill>
                <a:latin typeface="Times New Roman" pitchFamily="18" charset="0"/>
                <a:ea typeface="黑体" pitchFamily="49" charset="-122"/>
              </a:rPr>
              <a:t>与</a:t>
            </a:r>
            <a:r>
              <a:rPr lang="en-US" altLang="zh-CN" sz="2400" b="1">
                <a:solidFill>
                  <a:srgbClr val="000000"/>
                </a:solidFill>
                <a:latin typeface="Times New Roman" pitchFamily="18" charset="0"/>
                <a:ea typeface="黑体" pitchFamily="49" charset="-122"/>
              </a:rPr>
              <a:t>________</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6a</a:t>
            </a:r>
            <a:r>
              <a:rPr lang="en-US" altLang="zh-CN" sz="2400" b="1" baseline="30000">
                <a:solidFill>
                  <a:srgbClr val="000000"/>
                </a:solidFill>
                <a:latin typeface="Times New Roman" pitchFamily="18" charset="0"/>
                <a:ea typeface="黑体" pitchFamily="49" charset="-122"/>
              </a:rPr>
              <a:t>2</a:t>
            </a:r>
            <a:r>
              <a:rPr lang="zh-CN" altLang="en-US" sz="2400" b="1" dirty="0">
                <a:solidFill>
                  <a:srgbClr val="000000"/>
                </a:solidFill>
                <a:latin typeface="Times New Roman" pitchFamily="18" charset="0"/>
                <a:ea typeface="黑体" pitchFamily="49" charset="-122"/>
              </a:rPr>
              <a:t>的系数是</a:t>
            </a:r>
            <a:r>
              <a:rPr lang="en-US" altLang="zh-CN" sz="2400" b="1">
                <a:solidFill>
                  <a:srgbClr val="000000"/>
                </a:solidFill>
                <a:latin typeface="Times New Roman" pitchFamily="18" charset="0"/>
                <a:ea typeface="黑体" pitchFamily="49" charset="-122"/>
              </a:rPr>
              <a:t>____</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2a</a:t>
            </a:r>
            <a:r>
              <a:rPr lang="zh-CN" altLang="en-US" sz="2400" b="1" dirty="0">
                <a:solidFill>
                  <a:srgbClr val="000000"/>
                </a:solidFill>
                <a:latin typeface="Times New Roman" pitchFamily="18" charset="0"/>
                <a:ea typeface="黑体" pitchFamily="49" charset="-122"/>
              </a:rPr>
              <a:t>的系数是</a:t>
            </a:r>
            <a:r>
              <a:rPr lang="en-US" altLang="zh-CN" sz="2400" b="1">
                <a:solidFill>
                  <a:srgbClr val="000000"/>
                </a:solidFill>
                <a:latin typeface="Times New Roman" pitchFamily="18" charset="0"/>
                <a:ea typeface="黑体" pitchFamily="49" charset="-122"/>
              </a:rPr>
              <a:t>____</a:t>
            </a:r>
            <a:r>
              <a:rPr lang="zh-CN" altLang="en-US" sz="2400" b="1" dirty="0">
                <a:solidFill>
                  <a:srgbClr val="000000"/>
                </a:solidFill>
                <a:latin typeface="Times New Roman" pitchFamily="18" charset="0"/>
                <a:ea typeface="黑体" pitchFamily="49" charset="-122"/>
              </a:rPr>
              <a:t>，－</a:t>
            </a:r>
            <a:r>
              <a:rPr lang="en-US" altLang="zh-CN" sz="2400" b="1">
                <a:solidFill>
                  <a:srgbClr val="000000"/>
                </a:solidFill>
                <a:latin typeface="Times New Roman" pitchFamily="18" charset="0"/>
                <a:ea typeface="黑体" pitchFamily="49" charset="-122"/>
              </a:rPr>
              <a:t>7</a:t>
            </a:r>
            <a:r>
              <a:rPr lang="zh-CN" altLang="en-US" sz="2400" b="1" dirty="0">
                <a:solidFill>
                  <a:srgbClr val="000000"/>
                </a:solidFill>
                <a:latin typeface="Times New Roman" pitchFamily="18" charset="0"/>
                <a:ea typeface="黑体" pitchFamily="49" charset="-122"/>
              </a:rPr>
              <a:t>是常数项．</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5</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同类项</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zh-CN" altLang="en-US" sz="2400" b="1" dirty="0">
                <a:solidFill>
                  <a:srgbClr val="000000"/>
                </a:solidFill>
                <a:latin typeface="Times New Roman" pitchFamily="18" charset="0"/>
                <a:ea typeface="黑体" pitchFamily="49" charset="-122"/>
              </a:rPr>
              <a:t>所含字母</a:t>
            </a:r>
            <a:r>
              <a:rPr lang="en-US" altLang="zh-CN" sz="2400" b="1">
                <a:solidFill>
                  <a:srgbClr val="000000"/>
                </a:solidFill>
                <a:latin typeface="Times New Roman" pitchFamily="18" charset="0"/>
                <a:ea typeface="黑体" pitchFamily="49" charset="-122"/>
              </a:rPr>
              <a:t>_________</a:t>
            </a:r>
            <a:r>
              <a:rPr lang="zh-CN" altLang="en-US" sz="2400" b="1" dirty="0">
                <a:solidFill>
                  <a:srgbClr val="000000"/>
                </a:solidFill>
                <a:latin typeface="Times New Roman" pitchFamily="18" charset="0"/>
                <a:ea typeface="黑体" pitchFamily="49" charset="-122"/>
              </a:rPr>
              <a:t>，并且相同字母的</a:t>
            </a:r>
            <a:r>
              <a:rPr lang="en-US" altLang="zh-CN" sz="2400" b="1">
                <a:solidFill>
                  <a:srgbClr val="000000"/>
                </a:solidFill>
                <a:latin typeface="Times New Roman" pitchFamily="18" charset="0"/>
                <a:ea typeface="黑体" pitchFamily="49" charset="-122"/>
              </a:rPr>
              <a:t>________</a:t>
            </a:r>
            <a:r>
              <a:rPr lang="zh-CN" altLang="en-US" sz="2400" b="1" dirty="0">
                <a:solidFill>
                  <a:srgbClr val="000000"/>
                </a:solidFill>
                <a:latin typeface="Times New Roman" pitchFamily="18" charset="0"/>
                <a:ea typeface="黑体" pitchFamily="49" charset="-122"/>
              </a:rPr>
              <a:t>也</a:t>
            </a:r>
            <a:r>
              <a:rPr lang="en-US" altLang="zh-CN" sz="2400" b="1">
                <a:solidFill>
                  <a:srgbClr val="000000"/>
                </a:solidFill>
                <a:latin typeface="Times New Roman" pitchFamily="18" charset="0"/>
                <a:ea typeface="黑体" pitchFamily="49" charset="-122"/>
              </a:rPr>
              <a:t>______</a:t>
            </a:r>
            <a:r>
              <a:rPr lang="zh-CN" altLang="en-US" sz="2400" b="1" dirty="0">
                <a:solidFill>
                  <a:srgbClr val="000000"/>
                </a:solidFill>
                <a:latin typeface="Times New Roman" pitchFamily="18" charset="0"/>
                <a:ea typeface="黑体" pitchFamily="49" charset="-122"/>
              </a:rPr>
              <a:t>的项，叫做同类项．</a:t>
            </a:r>
            <a:endParaRPr lang="zh-CN" altLang="en-US" sz="2400" b="1" dirty="0">
              <a:solidFill>
                <a:srgbClr val="000000"/>
              </a:solidFill>
              <a:latin typeface="Times New Roman" pitchFamily="18" charset="0"/>
              <a:ea typeface="黑体" pitchFamily="49" charset="-122"/>
            </a:endParaRPr>
          </a:p>
        </p:txBody>
      </p:sp>
      <p:sp>
        <p:nvSpPr>
          <p:cNvPr id="6" name="矩形 5"/>
          <p:cNvSpPr/>
          <p:nvPr/>
        </p:nvSpPr>
        <p:spPr>
          <a:xfrm>
            <a:off x="4427538" y="1628775"/>
            <a:ext cx="693737"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10x</a:t>
            </a:r>
            <a:endParaRPr lang="zh-CN" altLang="en-US" sz="2400" b="1" dirty="0">
              <a:solidFill>
                <a:schemeClr val="accent2"/>
              </a:solidFill>
              <a:latin typeface="Arial" charset="0"/>
              <a:ea typeface="宋体" pitchFamily="2" charset="-122"/>
            </a:endParaRPr>
          </a:p>
        </p:txBody>
      </p:sp>
      <p:sp>
        <p:nvSpPr>
          <p:cNvPr id="2" name="矩形 5"/>
          <p:cNvSpPr/>
          <p:nvPr/>
        </p:nvSpPr>
        <p:spPr>
          <a:xfrm>
            <a:off x="5702300" y="1628775"/>
            <a:ext cx="830263"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5y</a:t>
            </a:r>
            <a:endParaRPr lang="zh-CN" altLang="en-US" sz="2400" b="1" dirty="0">
              <a:solidFill>
                <a:schemeClr val="accent2"/>
              </a:solidFill>
              <a:latin typeface="Arial" charset="0"/>
              <a:ea typeface="宋体" pitchFamily="2" charset="-122"/>
            </a:endParaRPr>
          </a:p>
        </p:txBody>
      </p:sp>
      <p:sp>
        <p:nvSpPr>
          <p:cNvPr id="3" name="矩形 5"/>
          <p:cNvSpPr/>
          <p:nvPr/>
        </p:nvSpPr>
        <p:spPr>
          <a:xfrm>
            <a:off x="571500" y="2187575"/>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数字</a:t>
            </a:r>
            <a:endParaRPr lang="zh-CN" altLang="en-US" sz="2400" b="1" dirty="0">
              <a:solidFill>
                <a:schemeClr val="accent2"/>
              </a:solidFill>
              <a:latin typeface="Arial" charset="0"/>
              <a:ea typeface="宋体" pitchFamily="2" charset="-122"/>
            </a:endParaRPr>
          </a:p>
        </p:txBody>
      </p:sp>
      <p:sp>
        <p:nvSpPr>
          <p:cNvPr id="5" name="矩形 5"/>
          <p:cNvSpPr/>
          <p:nvPr/>
        </p:nvSpPr>
        <p:spPr>
          <a:xfrm>
            <a:off x="6794500" y="2187575"/>
            <a:ext cx="523875"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10</a:t>
            </a:r>
            <a:endParaRPr lang="zh-CN" altLang="en-US" sz="2400" b="1" dirty="0">
              <a:solidFill>
                <a:schemeClr val="accent2"/>
              </a:solidFill>
              <a:latin typeface="Arial" charset="0"/>
              <a:ea typeface="宋体" pitchFamily="2" charset="-122"/>
            </a:endParaRPr>
          </a:p>
        </p:txBody>
      </p:sp>
      <p:sp>
        <p:nvSpPr>
          <p:cNvPr id="7" name="矩形 5"/>
          <p:cNvSpPr/>
          <p:nvPr/>
        </p:nvSpPr>
        <p:spPr>
          <a:xfrm>
            <a:off x="1349375" y="2781300"/>
            <a:ext cx="660400"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5</a:t>
            </a:r>
            <a:endParaRPr lang="zh-CN" altLang="en-US" sz="2400" b="1" dirty="0">
              <a:solidFill>
                <a:schemeClr val="accent2"/>
              </a:solidFill>
              <a:latin typeface="Arial" charset="0"/>
              <a:ea typeface="宋体" pitchFamily="2" charset="-122"/>
            </a:endParaRPr>
          </a:p>
        </p:txBody>
      </p:sp>
      <p:sp>
        <p:nvSpPr>
          <p:cNvPr id="8" name="矩形 5"/>
          <p:cNvSpPr/>
          <p:nvPr/>
        </p:nvSpPr>
        <p:spPr>
          <a:xfrm>
            <a:off x="6061075" y="2781300"/>
            <a:ext cx="590550" cy="457200"/>
          </a:xfrm>
          <a:prstGeom prst="rect">
            <a:avLst/>
          </a:prstGeom>
          <a:noFill/>
          <a:ln w="9525">
            <a:noFill/>
            <a:miter/>
          </a:ln>
        </p:spPr>
        <p:txBody>
          <a:bodyPr wrap="none">
            <a:spAutoFit/>
          </a:bodyPr>
          <a:p>
            <a:pPr lvl="0" eaLnBrk="1" hangingPunct="1"/>
            <a:r>
              <a:rPr lang="en-US" altLang="zh-CN" sz="2400" b="1">
                <a:solidFill>
                  <a:schemeClr val="accent2"/>
                </a:solidFill>
                <a:latin typeface="Times New Roman" pitchFamily="18" charset="0"/>
                <a:ea typeface="仿宋_GB2312" pitchFamily="49" charset="-122"/>
              </a:rPr>
              <a:t>6a</a:t>
            </a:r>
            <a:r>
              <a:rPr lang="en-US" altLang="zh-CN" sz="2400" b="1" baseline="30000">
                <a:solidFill>
                  <a:schemeClr val="accent2"/>
                </a:solidFill>
                <a:latin typeface="Times New Roman" pitchFamily="18" charset="0"/>
                <a:ea typeface="仿宋_GB2312" pitchFamily="49" charset="-122"/>
              </a:rPr>
              <a:t>2</a:t>
            </a:r>
            <a:endParaRPr lang="zh-CN" altLang="en-US" sz="2400" b="1" baseline="30000" dirty="0">
              <a:solidFill>
                <a:schemeClr val="accent2"/>
              </a:solidFill>
              <a:latin typeface="Times New Roman" pitchFamily="18" charset="0"/>
              <a:ea typeface="仿宋_GB2312" pitchFamily="49" charset="-122"/>
            </a:endParaRPr>
          </a:p>
        </p:txBody>
      </p:sp>
      <p:sp>
        <p:nvSpPr>
          <p:cNvPr id="9" name="矩形 5"/>
          <p:cNvSpPr/>
          <p:nvPr/>
        </p:nvSpPr>
        <p:spPr>
          <a:xfrm>
            <a:off x="7451725" y="2781300"/>
            <a:ext cx="830263"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2a</a:t>
            </a:r>
            <a:endParaRPr lang="zh-CN" altLang="en-US" sz="2400" b="1" dirty="0">
              <a:solidFill>
                <a:schemeClr val="accent2"/>
              </a:solidFill>
              <a:latin typeface="Arial" charset="0"/>
              <a:ea typeface="宋体" pitchFamily="2" charset="-122"/>
            </a:endParaRPr>
          </a:p>
        </p:txBody>
      </p:sp>
      <p:sp>
        <p:nvSpPr>
          <p:cNvPr id="10" name="矩形 5"/>
          <p:cNvSpPr/>
          <p:nvPr/>
        </p:nvSpPr>
        <p:spPr>
          <a:xfrm>
            <a:off x="561975" y="3327400"/>
            <a:ext cx="660400"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7</a:t>
            </a:r>
            <a:endParaRPr lang="zh-CN" altLang="en-US" sz="2400" b="1" dirty="0">
              <a:solidFill>
                <a:schemeClr val="accent2"/>
              </a:solidFill>
              <a:latin typeface="Arial" charset="0"/>
              <a:ea typeface="宋体" pitchFamily="2" charset="-122"/>
            </a:endParaRPr>
          </a:p>
        </p:txBody>
      </p:sp>
      <p:sp>
        <p:nvSpPr>
          <p:cNvPr id="11" name="矩形 5"/>
          <p:cNvSpPr/>
          <p:nvPr/>
        </p:nvSpPr>
        <p:spPr>
          <a:xfrm>
            <a:off x="3660775" y="3327400"/>
            <a:ext cx="354013" cy="457200"/>
          </a:xfrm>
          <a:prstGeom prst="rect">
            <a:avLst/>
          </a:prstGeom>
          <a:noFill/>
          <a:ln w="9525">
            <a:noFill/>
            <a:miter/>
          </a:ln>
        </p:spPr>
        <p:txBody>
          <a:bodyPr wrap="none">
            <a:spAutoFit/>
          </a:bodyPr>
          <a:p>
            <a:pPr lvl="0" eaLnBrk="1" hangingPunct="1"/>
            <a:r>
              <a:rPr lang="en-US" altLang="zh-CN" sz="2400" b="1">
                <a:solidFill>
                  <a:schemeClr val="accent2"/>
                </a:solidFill>
                <a:latin typeface="Arial" charset="0"/>
                <a:ea typeface="宋体" pitchFamily="2" charset="-122"/>
              </a:rPr>
              <a:t>6</a:t>
            </a:r>
            <a:endParaRPr lang="zh-CN" altLang="en-US" sz="2400" b="1" dirty="0">
              <a:solidFill>
                <a:schemeClr val="accent2"/>
              </a:solidFill>
              <a:latin typeface="Arial" charset="0"/>
              <a:ea typeface="宋体" pitchFamily="2" charset="-122"/>
            </a:endParaRPr>
          </a:p>
        </p:txBody>
      </p:sp>
      <p:sp>
        <p:nvSpPr>
          <p:cNvPr id="12" name="矩形 5"/>
          <p:cNvSpPr/>
          <p:nvPr/>
        </p:nvSpPr>
        <p:spPr>
          <a:xfrm>
            <a:off x="6429375" y="3327400"/>
            <a:ext cx="660400"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a:t>
            </a:r>
            <a:r>
              <a:rPr lang="en-US" altLang="zh-CN" sz="2400" b="1">
                <a:solidFill>
                  <a:schemeClr val="accent2"/>
                </a:solidFill>
                <a:latin typeface="Arial" charset="0"/>
                <a:ea typeface="宋体" pitchFamily="2" charset="-122"/>
              </a:rPr>
              <a:t>2</a:t>
            </a:r>
            <a:endParaRPr lang="zh-CN" altLang="en-US" sz="2400" b="1" dirty="0">
              <a:solidFill>
                <a:schemeClr val="accent2"/>
              </a:solidFill>
              <a:latin typeface="Arial" charset="0"/>
              <a:ea typeface="宋体" pitchFamily="2" charset="-122"/>
            </a:endParaRPr>
          </a:p>
        </p:txBody>
      </p:sp>
      <p:sp>
        <p:nvSpPr>
          <p:cNvPr id="13" name="矩形 5"/>
          <p:cNvSpPr/>
          <p:nvPr/>
        </p:nvSpPr>
        <p:spPr>
          <a:xfrm>
            <a:off x="2530475" y="49403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相同</a:t>
            </a:r>
            <a:endParaRPr lang="zh-CN" altLang="en-US" sz="2400" b="1" dirty="0">
              <a:solidFill>
                <a:schemeClr val="accent2"/>
              </a:solidFill>
              <a:latin typeface="Arial" charset="0"/>
              <a:ea typeface="宋体" pitchFamily="2" charset="-122"/>
            </a:endParaRPr>
          </a:p>
        </p:txBody>
      </p:sp>
      <p:sp>
        <p:nvSpPr>
          <p:cNvPr id="14" name="矩形 5"/>
          <p:cNvSpPr/>
          <p:nvPr/>
        </p:nvSpPr>
        <p:spPr>
          <a:xfrm>
            <a:off x="6416675" y="49403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指数</a:t>
            </a:r>
            <a:endParaRPr lang="zh-CN" altLang="en-US" sz="2400" b="1" dirty="0">
              <a:solidFill>
                <a:schemeClr val="accent2"/>
              </a:solidFill>
              <a:latin typeface="Arial" charset="0"/>
              <a:ea typeface="宋体" pitchFamily="2" charset="-122"/>
            </a:endParaRPr>
          </a:p>
        </p:txBody>
      </p:sp>
      <p:sp>
        <p:nvSpPr>
          <p:cNvPr id="15" name="矩形 5"/>
          <p:cNvSpPr/>
          <p:nvPr/>
        </p:nvSpPr>
        <p:spPr>
          <a:xfrm>
            <a:off x="7940675" y="49403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相同</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linds(horizontal)">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linds(horizontal)">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linds(horizontal)">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blinds(horizontal)">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linds(horizontal)">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5" grpId="0"/>
      <p:bldP spid="7" grpId="0"/>
      <p:bldP spid="8" grpId="0"/>
      <p:bldP spid="9" grpId="0"/>
      <p:bldP spid="10" grpId="0"/>
      <p:bldP spid="11" grpId="0"/>
      <p:bldP spid="12" grpId="0"/>
      <p:bldP spid="13" grpId="0"/>
      <p:bldP spid="14" grpId="0"/>
      <p:bldP spid="15"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6082"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6083"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6084"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16</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46085" name="TextBox 4"/>
          <p:cNvSpPr txBox="1"/>
          <p:nvPr/>
        </p:nvSpPr>
        <p:spPr>
          <a:xfrm>
            <a:off x="250825" y="1628775"/>
            <a:ext cx="8569325" cy="1187450"/>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1</a:t>
            </a:r>
            <a:r>
              <a:rPr lang="zh-CN" altLang="en-US" sz="2400" b="1" dirty="0">
                <a:latin typeface="Arial" charset="0"/>
                <a:ea typeface="宋体" pitchFamily="2" charset="-122"/>
              </a:rPr>
              <a:t>．图</a:t>
            </a:r>
            <a:r>
              <a:rPr lang="en-US" altLang="zh-CN" sz="2400" b="1" dirty="0">
                <a:latin typeface="Arial" charset="0"/>
                <a:ea typeface="宋体" pitchFamily="2" charset="-122"/>
              </a:rPr>
              <a:t>JD2</a:t>
            </a:r>
            <a:r>
              <a:rPr lang="zh-CN" altLang="en-US" sz="2400" b="1" dirty="0">
                <a:latin typeface="Arial" charset="0"/>
                <a:ea typeface="宋体" pitchFamily="2" charset="-122"/>
              </a:rPr>
              <a:t>－</a:t>
            </a:r>
            <a:r>
              <a:rPr lang="en-US" altLang="zh-CN" sz="2400" b="1" dirty="0">
                <a:latin typeface="Arial" charset="0"/>
                <a:ea typeface="宋体" pitchFamily="2" charset="-122"/>
              </a:rPr>
              <a:t>2</a:t>
            </a:r>
            <a:r>
              <a:rPr lang="zh-CN" altLang="en-US" sz="2400" b="1" dirty="0">
                <a:latin typeface="Arial" charset="0"/>
                <a:ea typeface="宋体" pitchFamily="2" charset="-122"/>
              </a:rPr>
              <a:t>中的圆点是有规律地从里到外逐层排列的．则第</a:t>
            </a:r>
            <a:r>
              <a:rPr lang="en-US" altLang="zh-CN" sz="2400" b="1" i="1" dirty="0">
                <a:latin typeface="Arial" charset="0"/>
                <a:ea typeface="宋体" pitchFamily="2" charset="-122"/>
              </a:rPr>
              <a:t>n</a:t>
            </a:r>
            <a:r>
              <a:rPr lang="zh-CN" altLang="en-US" sz="2400" b="1" dirty="0">
                <a:latin typeface="Arial" charset="0"/>
                <a:ea typeface="宋体" pitchFamily="2" charset="-122"/>
              </a:rPr>
              <a:t>层有</a:t>
            </a:r>
            <a:r>
              <a:rPr lang="en-US" altLang="zh-CN" sz="2400" b="1" dirty="0">
                <a:latin typeface="Arial" charset="0"/>
                <a:ea typeface="宋体" pitchFamily="2" charset="-122"/>
              </a:rPr>
              <a:t>__________</a:t>
            </a:r>
            <a:r>
              <a:rPr lang="zh-CN" altLang="en-US" sz="2400" b="1" dirty="0">
                <a:latin typeface="Arial" charset="0"/>
                <a:ea typeface="宋体" pitchFamily="2" charset="-122"/>
              </a:rPr>
              <a:t>个圆点</a:t>
            </a:r>
            <a:r>
              <a:rPr lang="en-US" altLang="zh-CN" sz="2400" b="1" dirty="0">
                <a:latin typeface="Arial" charset="0"/>
                <a:ea typeface="宋体" pitchFamily="2" charset="-122"/>
              </a:rPr>
              <a:t>(</a:t>
            </a:r>
            <a:r>
              <a:rPr lang="zh-CN" altLang="en-US" sz="2400" b="1" dirty="0">
                <a:latin typeface="Arial" charset="0"/>
                <a:ea typeface="宋体" pitchFamily="2" charset="-122"/>
              </a:rPr>
              <a:t>用含</a:t>
            </a:r>
            <a:r>
              <a:rPr lang="en-US" altLang="zh-CN" sz="2400" b="1" i="1" dirty="0">
                <a:latin typeface="Arial" charset="0"/>
                <a:ea typeface="宋体" pitchFamily="2" charset="-122"/>
              </a:rPr>
              <a:t>n</a:t>
            </a:r>
            <a:r>
              <a:rPr lang="zh-CN" altLang="en-US" sz="2400" b="1" dirty="0">
                <a:latin typeface="Arial" charset="0"/>
                <a:ea typeface="宋体" pitchFamily="2" charset="-122"/>
              </a:rPr>
              <a:t>的代数式表示</a:t>
            </a:r>
            <a:r>
              <a:rPr lang="en-US" altLang="zh-CN" sz="2400" b="1" dirty="0">
                <a:latin typeface="Arial" charset="0"/>
                <a:ea typeface="宋体" pitchFamily="2" charset="-122"/>
              </a:rPr>
              <a:t>)</a:t>
            </a:r>
            <a:r>
              <a:rPr lang="zh-CN" altLang="en-US" sz="2400" b="1" dirty="0">
                <a:latin typeface="Arial" charset="0"/>
                <a:ea typeface="宋体" pitchFamily="2" charset="-122"/>
              </a:rPr>
              <a:t>．</a:t>
            </a:r>
            <a:endParaRPr lang="zh-CN" altLang="zh-CN" sz="2400" b="1" dirty="0">
              <a:latin typeface="Arial" charset="0"/>
              <a:ea typeface="宋体" pitchFamily="2" charset="-122"/>
            </a:endParaRPr>
          </a:p>
        </p:txBody>
      </p:sp>
      <p:sp>
        <p:nvSpPr>
          <p:cNvPr id="7" name="TextBox 6"/>
          <p:cNvSpPr txBox="1"/>
          <p:nvPr/>
        </p:nvSpPr>
        <p:spPr>
          <a:xfrm>
            <a:off x="684213" y="3933825"/>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4n</a:t>
            </a:r>
            <a:endParaRPr lang="zh-CN" altLang="en-US" sz="2400" b="1" dirty="0">
              <a:solidFill>
                <a:srgbClr val="C00000"/>
              </a:solidFill>
              <a:latin typeface="宋体" pitchFamily="2" charset="-122"/>
              <a:ea typeface="宋体" pitchFamily="2" charset="-122"/>
            </a:endParaRPr>
          </a:p>
        </p:txBody>
      </p:sp>
      <p:pic>
        <p:nvPicPr>
          <p:cNvPr id="46087" name="Picture 7"/>
          <p:cNvPicPr>
            <a:picLocks noChangeAspect="1"/>
          </p:cNvPicPr>
          <p:nvPr/>
        </p:nvPicPr>
        <p:blipFill>
          <a:blip r:embed="rId1"/>
          <a:srcRect/>
          <a:stretch>
            <a:fillRect/>
          </a:stretch>
        </p:blipFill>
        <p:spPr>
          <a:xfrm>
            <a:off x="4859338" y="2852738"/>
            <a:ext cx="3819525" cy="3095625"/>
          </a:xfrm>
          <a:prstGeom prst="rect">
            <a:avLst/>
          </a:prstGeom>
          <a:noFill/>
          <a:ln w="9525">
            <a:noFill/>
            <a:miter/>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8"/>
                                            </p:txEl>
                                          </p:spTgt>
                                        </p:tgtEl>
                                        <p:attrNameLst>
                                          <p:attrName>style.visibility</p:attrName>
                                        </p:attrNameLst>
                                      </p:cBhvr>
                                      <p:to>
                                        <p:strVal val="visible"/>
                                      </p:to>
                                    </p:set>
                                    <p:animEffect transition="in" filter="blinds(horizontal)">
                                      <p:cBhvr>
                                        <p:cTn id="7" dur="500"/>
                                        <p:tgtEl>
                                          <p:spTgt spid="7">
                                            <p:txEl>
                                              <p:charRg st="0"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710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7107"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7108"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20</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47109"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．小明在求一个多项式减去</a:t>
            </a:r>
            <a:r>
              <a:rPr lang="en-US" altLang="zh-CN" sz="2400" b="1" i="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en-US" altLang="zh-CN" sz="2400" b="1" i="1" dirty="0">
                <a:solidFill>
                  <a:srgbClr val="000000"/>
                </a:solidFill>
                <a:latin typeface="Times New Roman" pitchFamily="18" charset="0"/>
                <a:ea typeface="Times New Roman" pitchFamily="18" charset="0"/>
              </a:rPr>
              <a:t>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时，误认为加上</a:t>
            </a:r>
            <a:r>
              <a:rPr lang="en-US" altLang="zh-CN" sz="2400" b="1" i="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en-US" altLang="zh-CN" sz="2400" b="1" i="1" dirty="0">
                <a:solidFill>
                  <a:srgbClr val="000000"/>
                </a:solidFill>
                <a:latin typeface="Times New Roman" pitchFamily="18" charset="0"/>
                <a:ea typeface="Times New Roman" pitchFamily="18" charset="0"/>
              </a:rPr>
              <a:t>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，得到的答案是</a:t>
            </a:r>
            <a:r>
              <a:rPr lang="en-US" altLang="zh-CN" sz="2400" b="1" dirty="0">
                <a:solidFill>
                  <a:srgbClr val="000000"/>
                </a:solidFill>
                <a:latin typeface="Times New Roman" pitchFamily="18" charset="0"/>
                <a:ea typeface="Times New Roman" pitchFamily="18" charset="0"/>
              </a:rPr>
              <a:t>5</a:t>
            </a:r>
            <a:r>
              <a:rPr lang="en-US" altLang="zh-CN" sz="2400" b="1" i="1" dirty="0">
                <a:solidFill>
                  <a:srgbClr val="000000"/>
                </a:solidFill>
                <a:latin typeface="Times New Roman" pitchFamily="18" charset="0"/>
                <a:ea typeface="Times New Roman" pitchFamily="18" charset="0"/>
              </a:rPr>
              <a:t>x</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i="1" dirty="0">
                <a:solidFill>
                  <a:srgbClr val="000000"/>
                </a:solidFill>
                <a:latin typeface="Times New Roman" pitchFamily="18" charset="0"/>
                <a:ea typeface="Times New Roman" pitchFamily="18" charset="0"/>
              </a:rPr>
              <a:t>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，则正确的答案是</a:t>
            </a:r>
            <a:r>
              <a:rPr lang="en-US" altLang="zh-CN" sz="2400" b="1" dirty="0">
                <a:solidFill>
                  <a:srgbClr val="000000"/>
                </a:solidFill>
                <a:latin typeface="Times New Roman" pitchFamily="18" charset="0"/>
                <a:ea typeface="Times New Roman" pitchFamily="18" charset="0"/>
              </a:rPr>
              <a:t>________________</a:t>
            </a:r>
            <a:r>
              <a:rPr lang="zh-CN" altLang="en-US" sz="2400" b="1" dirty="0">
                <a:solidFill>
                  <a:srgbClr val="000000"/>
                </a:solidFill>
                <a:latin typeface="Times New Roman" pitchFamily="18" charset="0"/>
                <a:ea typeface="Times New Roman" pitchFamily="18" charset="0"/>
              </a:rPr>
              <a:t>．</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3500438"/>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Times New Roman" pitchFamily="18" charset="0"/>
                <a:ea typeface="黑体" pitchFamily="49" charset="-122"/>
              </a:rPr>
              <a:t>[</a:t>
            </a:r>
            <a:r>
              <a:rPr lang="zh-CN" altLang="en-US" sz="2400" b="1" dirty="0">
                <a:solidFill>
                  <a:schemeClr val="accent2"/>
                </a:solidFill>
                <a:latin typeface="黑体" pitchFamily="49" charset="-122"/>
                <a:ea typeface="黑体" pitchFamily="49" charset="-122"/>
              </a:rPr>
              <a:t>答案</a:t>
            </a:r>
            <a:r>
              <a:rPr lang="en-US" altLang="zh-CN" sz="2400" b="1" dirty="0">
                <a:solidFill>
                  <a:schemeClr val="accent2"/>
                </a:solidFill>
                <a:latin typeface="Times New Roman" pitchFamily="18" charset="0"/>
                <a:ea typeface="黑体" pitchFamily="49" charset="-122"/>
              </a:rPr>
              <a:t>]</a:t>
            </a:r>
            <a:r>
              <a:rPr lang="en-US" altLang="zh-CN" sz="2400" b="1" dirty="0">
                <a:solidFill>
                  <a:schemeClr val="accent2"/>
                </a:solidFill>
                <a:latin typeface="Times New Roman" pitchFamily="18" charset="0"/>
                <a:ea typeface="仿宋_GB2312" pitchFamily="49" charset="-122"/>
              </a:rPr>
              <a:t> 3</a:t>
            </a:r>
            <a:r>
              <a:rPr lang="en-US" altLang="zh-CN" sz="2400" b="1" i="1" dirty="0">
                <a:solidFill>
                  <a:schemeClr val="accent2"/>
                </a:solidFill>
                <a:latin typeface="Times New Roman" pitchFamily="18" charset="0"/>
                <a:ea typeface="仿宋_GB2312" pitchFamily="49" charset="-122"/>
              </a:rPr>
              <a:t>x</a:t>
            </a:r>
            <a:r>
              <a:rPr lang="en-US" altLang="zh-CN" sz="2400" b="1" baseline="30000" dirty="0">
                <a:solidFill>
                  <a:schemeClr val="accent2"/>
                </a:solidFill>
                <a:latin typeface="Times New Roman" pitchFamily="18" charset="0"/>
                <a:ea typeface="仿宋_GB2312" pitchFamily="49" charset="-122"/>
              </a:rPr>
              <a:t>2</a:t>
            </a:r>
            <a:r>
              <a:rPr lang="zh-CN" altLang="en-US" sz="2400" b="1" dirty="0">
                <a:solidFill>
                  <a:schemeClr val="accent2"/>
                </a:solidFill>
                <a:latin typeface="Times New Roman" pitchFamily="18" charset="0"/>
                <a:ea typeface="仿宋_GB2312" pitchFamily="49" charset="-122"/>
              </a:rPr>
              <a:t>＋</a:t>
            </a:r>
            <a:r>
              <a:rPr lang="en-US" altLang="zh-CN" sz="2400" b="1" dirty="0">
                <a:solidFill>
                  <a:schemeClr val="accent2"/>
                </a:solidFill>
                <a:latin typeface="Times New Roman" pitchFamily="18" charset="0"/>
                <a:ea typeface="仿宋_GB2312" pitchFamily="49" charset="-122"/>
              </a:rPr>
              <a:t>4</a:t>
            </a:r>
            <a:r>
              <a:rPr lang="en-US" altLang="zh-CN" sz="2400" b="1" i="1" dirty="0">
                <a:solidFill>
                  <a:schemeClr val="accent2"/>
                </a:solidFill>
                <a:latin typeface="Times New Roman" pitchFamily="18" charset="0"/>
                <a:ea typeface="仿宋_GB2312" pitchFamily="49" charset="-122"/>
              </a:rPr>
              <a:t>x</a:t>
            </a:r>
            <a:r>
              <a:rPr lang="zh-CN" altLang="en-US" sz="2400" b="1" dirty="0">
                <a:solidFill>
                  <a:schemeClr val="accent2"/>
                </a:solidFill>
                <a:latin typeface="Times New Roman" pitchFamily="18" charset="0"/>
                <a:ea typeface="仿宋_GB2312" pitchFamily="49" charset="-122"/>
              </a:rPr>
              <a:t>－</a:t>
            </a:r>
            <a:r>
              <a:rPr lang="en-US" altLang="zh-CN" sz="2400" b="1" dirty="0">
                <a:solidFill>
                  <a:schemeClr val="accent2"/>
                </a:solidFill>
                <a:latin typeface="Times New Roman" pitchFamily="18" charset="0"/>
                <a:ea typeface="仿宋_GB2312" pitchFamily="49" charset="-122"/>
              </a:rPr>
              <a:t>6</a:t>
            </a:r>
            <a:endParaRPr lang="zh-CN" altLang="en-US" sz="2400" b="1" dirty="0">
              <a:solidFill>
                <a:schemeClr val="accent2"/>
              </a:solidFill>
              <a:latin typeface="Times New Roman" pitchFamily="18" charset="0"/>
              <a:ea typeface="仿宋_GB2312" pitchFamily="49" charset="-122"/>
            </a:endParaRPr>
          </a:p>
        </p:txBody>
      </p:sp>
      <p:sp>
        <p:nvSpPr>
          <p:cNvPr id="109576" name="TextBox 4"/>
          <p:cNvSpPr txBox="1"/>
          <p:nvPr/>
        </p:nvSpPr>
        <p:spPr>
          <a:xfrm>
            <a:off x="250825" y="4076700"/>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3366FF"/>
                </a:solidFill>
                <a:latin typeface="Times New Roman" pitchFamily="18" charset="0"/>
                <a:ea typeface="黑体" pitchFamily="49" charset="-122"/>
              </a:rPr>
              <a:t>[</a:t>
            </a:r>
            <a:r>
              <a:rPr lang="zh-CN" altLang="en-US" sz="2400" b="1" dirty="0">
                <a:solidFill>
                  <a:srgbClr val="3366FF"/>
                </a:solidFill>
                <a:latin typeface="黑体" pitchFamily="49" charset="-122"/>
                <a:ea typeface="黑体" pitchFamily="49" charset="-122"/>
              </a:rPr>
              <a:t>解析</a:t>
            </a:r>
            <a:r>
              <a:rPr lang="en-US" altLang="zh-CN" sz="2400" b="1" dirty="0">
                <a:solidFill>
                  <a:srgbClr val="3366FF"/>
                </a:solidFill>
                <a:latin typeface="Times New Roman" pitchFamily="18" charset="0"/>
                <a:ea typeface="黑体" pitchFamily="49" charset="-122"/>
              </a:rPr>
              <a:t>]</a:t>
            </a:r>
            <a:r>
              <a:rPr lang="en-US" altLang="zh-CN" sz="2400" b="1" dirty="0">
                <a:solidFill>
                  <a:srgbClr val="3366FF"/>
                </a:solidFill>
                <a:latin typeface="Times New Roman" pitchFamily="18" charset="0"/>
                <a:ea typeface="仿宋_GB2312" pitchFamily="49" charset="-122"/>
              </a:rPr>
              <a:t> </a:t>
            </a:r>
            <a:r>
              <a:rPr lang="zh-CN" altLang="en-US" sz="2400" b="1" dirty="0">
                <a:solidFill>
                  <a:srgbClr val="3366FF"/>
                </a:solidFill>
                <a:latin typeface="Times New Roman" pitchFamily="18" charset="0"/>
                <a:ea typeface="仿宋_GB2312" pitchFamily="49" charset="-122"/>
              </a:rPr>
              <a:t>误认为加上</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zh-CN" altLang="en-US" sz="2400" b="1" dirty="0">
                <a:solidFill>
                  <a:srgbClr val="3366FF"/>
                </a:solidFill>
                <a:latin typeface="Times New Roman" pitchFamily="18" charset="0"/>
                <a:ea typeface="仿宋_GB2312" pitchFamily="49" charset="-122"/>
              </a:rPr>
              <a:t>，得到的答案是</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a:t>
            </a:r>
            <a:r>
              <a:rPr lang="zh-CN" altLang="en-US" sz="2400" b="1" dirty="0">
                <a:solidFill>
                  <a:srgbClr val="3366FF"/>
                </a:solidFill>
                <a:latin typeface="Times New Roman" pitchFamily="18" charset="0"/>
                <a:ea typeface="仿宋_GB2312" pitchFamily="49" charset="-122"/>
              </a:rPr>
              <a:t>，则原式为</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然后用原式按照正确的方法减去</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zh-CN" altLang="en-US" sz="2400" b="1" dirty="0">
                <a:solidFill>
                  <a:srgbClr val="3366FF"/>
                </a:solidFill>
                <a:latin typeface="Times New Roman" pitchFamily="18" charset="0"/>
                <a:ea typeface="仿宋_GB2312" pitchFamily="49" charset="-122"/>
              </a:rPr>
              <a:t>，得</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4</a:t>
            </a:r>
            <a:r>
              <a:rPr lang="en-US" altLang="zh-CN" sz="2400" b="1" i="1" dirty="0">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endParaRPr lang="zh-CN"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14"/>
                                            </p:txEl>
                                          </p:spTgt>
                                        </p:tgtEl>
                                        <p:attrNameLst>
                                          <p:attrName>style.visibility</p:attrName>
                                        </p:attrNameLst>
                                      </p:cBhvr>
                                      <p:to>
                                        <p:strVal val="visible"/>
                                      </p:to>
                                    </p:set>
                                    <p:animEffect transition="in" filter="blinds(horizontal)">
                                      <p:cBhvr>
                                        <p:cTn id="7" dur="500"/>
                                        <p:tgtEl>
                                          <p:spTgt spid="7">
                                            <p:txEl>
                                              <p:charRg st="0"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9576"/>
                                        </p:tgtEl>
                                        <p:attrNameLst>
                                          <p:attrName>style.visibility</p:attrName>
                                        </p:attrNameLst>
                                      </p:cBhvr>
                                      <p:to>
                                        <p:strVal val="visible"/>
                                      </p:to>
                                    </p:set>
                                    <p:animEffect transition="in" filter="dissolve">
                                      <p:cBhvr>
                                        <p:cTn id="12" dur="500"/>
                                        <p:tgtEl>
                                          <p:spTgt spid="1095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6"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813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8131"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8132" name="TextBox 4"/>
          <p:cNvSpPr txBox="1"/>
          <p:nvPr/>
        </p:nvSpPr>
        <p:spPr>
          <a:xfrm>
            <a:off x="250825" y="1268413"/>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．张华在一次测验中计算一个代数式加上</a:t>
            </a:r>
            <a:r>
              <a:rPr lang="en-US" altLang="zh-CN" sz="2400" b="1" dirty="0">
                <a:solidFill>
                  <a:srgbClr val="000000"/>
                </a:solidFill>
                <a:latin typeface="Times New Roman" pitchFamily="18" charset="0"/>
                <a:ea typeface="Times New Roman" pitchFamily="18" charset="0"/>
              </a:rPr>
              <a:t>5</a:t>
            </a:r>
            <a:r>
              <a:rPr lang="en-US" altLang="zh-CN" sz="2400" b="1" i="1" dirty="0">
                <a:solidFill>
                  <a:srgbClr val="000000"/>
                </a:solidFill>
                <a:latin typeface="Times New Roman" pitchFamily="18" charset="0"/>
                <a:ea typeface="Times New Roman" pitchFamily="18" charset="0"/>
              </a:rPr>
              <a:t>xy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en-US" altLang="zh-CN" sz="2400" b="1" i="1" dirty="0">
                <a:solidFill>
                  <a:srgbClr val="000000"/>
                </a:solidFill>
                <a:latin typeface="Times New Roman" pitchFamily="18" charset="0"/>
                <a:ea typeface="Times New Roman" pitchFamily="18" charset="0"/>
              </a:rPr>
              <a:t>yz</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a:t>
            </a:r>
            <a:r>
              <a:rPr lang="en-US" altLang="zh-CN" sz="2400" b="1" i="1" dirty="0">
                <a:solidFill>
                  <a:srgbClr val="000000"/>
                </a:solidFill>
                <a:latin typeface="Times New Roman" pitchFamily="18" charset="0"/>
                <a:ea typeface="Times New Roman" pitchFamily="18" charset="0"/>
              </a:rPr>
              <a:t>xz</a:t>
            </a:r>
            <a:r>
              <a:rPr lang="zh-CN" altLang="en-US" sz="2400" b="1" dirty="0">
                <a:solidFill>
                  <a:srgbClr val="000000"/>
                </a:solidFill>
                <a:latin typeface="Times New Roman" pitchFamily="18" charset="0"/>
                <a:ea typeface="Times New Roman" pitchFamily="18" charset="0"/>
              </a:rPr>
              <a:t>时，误认为减去此式，计算出错误结果为</a:t>
            </a:r>
            <a:r>
              <a:rPr lang="en-US" altLang="zh-CN" sz="2400" b="1" dirty="0">
                <a:solidFill>
                  <a:srgbClr val="000000"/>
                </a:solidFill>
                <a:latin typeface="Times New Roman" pitchFamily="18" charset="0"/>
                <a:ea typeface="Times New Roman" pitchFamily="18" charset="0"/>
              </a:rPr>
              <a:t>2</a:t>
            </a:r>
            <a:r>
              <a:rPr lang="en-US" altLang="zh-CN" sz="2400" b="1" i="1" dirty="0">
                <a:solidFill>
                  <a:srgbClr val="000000"/>
                </a:solidFill>
                <a:latin typeface="Times New Roman" pitchFamily="18" charset="0"/>
                <a:ea typeface="Times New Roman" pitchFamily="18" charset="0"/>
              </a:rPr>
              <a:t>xy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a:t>
            </a:r>
            <a:r>
              <a:rPr lang="en-US" altLang="zh-CN" sz="2400" b="1" i="1" dirty="0">
                <a:solidFill>
                  <a:srgbClr val="000000"/>
                </a:solidFill>
                <a:latin typeface="Times New Roman" pitchFamily="18" charset="0"/>
                <a:ea typeface="Times New Roman" pitchFamily="18" charset="0"/>
              </a:rPr>
              <a:t>yz</a:t>
            </a:r>
            <a:r>
              <a:rPr lang="zh-CN" altLang="en-US" sz="2400" b="1" dirty="0">
                <a:solidFill>
                  <a:srgbClr val="000000"/>
                </a:solidFill>
                <a:latin typeface="Times New Roman" pitchFamily="18" charset="0"/>
                <a:ea typeface="Times New Roman" pitchFamily="18" charset="0"/>
              </a:rPr>
              <a:t>＋</a:t>
            </a:r>
            <a:r>
              <a:rPr lang="en-US" altLang="zh-CN" sz="2400" b="1" i="1" dirty="0">
                <a:solidFill>
                  <a:srgbClr val="000000"/>
                </a:solidFill>
                <a:latin typeface="Times New Roman" pitchFamily="18" charset="0"/>
                <a:ea typeface="Times New Roman" pitchFamily="18" charset="0"/>
              </a:rPr>
              <a:t>xz</a:t>
            </a:r>
            <a:r>
              <a:rPr lang="zh-CN" altLang="en-US" sz="2400" b="1" dirty="0">
                <a:solidFill>
                  <a:srgbClr val="000000"/>
                </a:solidFill>
                <a:latin typeface="Times New Roman" pitchFamily="18" charset="0"/>
                <a:ea typeface="Times New Roman" pitchFamily="18" charset="0"/>
              </a:rPr>
              <a:t>，试求出正确答案．</a:t>
            </a:r>
            <a:endParaRPr lang="zh-CN" altLang="zh-CN" sz="2400" b="1" dirty="0">
              <a:solidFill>
                <a:srgbClr val="000000"/>
              </a:solidFill>
              <a:latin typeface="Times New Roman" pitchFamily="18" charset="0"/>
              <a:ea typeface="Times New Roman" pitchFamily="18" charset="0"/>
            </a:endParaRPr>
          </a:p>
        </p:txBody>
      </p:sp>
      <p:sp>
        <p:nvSpPr>
          <p:cNvPr id="110598" name="TextBox 4"/>
          <p:cNvSpPr txBox="1"/>
          <p:nvPr/>
        </p:nvSpPr>
        <p:spPr>
          <a:xfrm>
            <a:off x="250825" y="3186113"/>
            <a:ext cx="8569325" cy="2282825"/>
          </a:xfrm>
          <a:prstGeom prst="rect">
            <a:avLst/>
          </a:prstGeom>
          <a:noFill/>
          <a:ln w="9525">
            <a:noFill/>
            <a:miter/>
          </a:ln>
        </p:spPr>
        <p:txBody>
          <a:bodyPr>
            <a:spAutoFit/>
          </a:bodyPr>
          <a:p>
            <a:pPr lvl="0" indent="457200" algn="just" eaLnBrk="1" hangingPunct="1">
              <a:lnSpc>
                <a:spcPct val="150000"/>
              </a:lnSpc>
            </a:pPr>
            <a:r>
              <a:rPr lang="zh-CN" altLang="en-US" sz="2400" b="1" dirty="0">
                <a:solidFill>
                  <a:srgbClr val="3366FF"/>
                </a:solidFill>
                <a:latin typeface="黑体" pitchFamily="49" charset="-122"/>
                <a:ea typeface="黑体" pitchFamily="49" charset="-122"/>
              </a:rPr>
              <a:t>解：</a:t>
            </a:r>
            <a:r>
              <a:rPr lang="zh-CN" altLang="en-US" sz="2400" b="1" dirty="0">
                <a:solidFill>
                  <a:srgbClr val="3366FF"/>
                </a:solidFill>
                <a:latin typeface="Times New Roman" pitchFamily="18" charset="0"/>
                <a:ea typeface="仿宋_GB2312" pitchFamily="49" charset="-122"/>
              </a:rPr>
              <a:t>设原来的代数式为</a:t>
            </a:r>
            <a:r>
              <a:rPr lang="en-US" altLang="zh-CN" sz="2400" b="1" i="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，则</a:t>
            </a:r>
            <a:r>
              <a:rPr lang="en-US" altLang="zh-CN" sz="2400" b="1" i="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xz</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6</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i="1" dirty="0">
                <a:solidFill>
                  <a:srgbClr val="3366FF"/>
                </a:solidFill>
                <a:latin typeface="Times New Roman" pitchFamily="18" charset="0"/>
                <a:ea typeface="仿宋_GB2312" pitchFamily="49" charset="-122"/>
              </a:rPr>
              <a:t>xz</a:t>
            </a:r>
            <a:r>
              <a:rPr lang="zh-CN" altLang="en-US" sz="2400" b="1" dirty="0">
                <a:solidFill>
                  <a:srgbClr val="3366FF"/>
                </a:solidFill>
                <a:latin typeface="Times New Roman" pitchFamily="18" charset="0"/>
                <a:ea typeface="仿宋_GB2312" pitchFamily="49" charset="-122"/>
              </a:rPr>
              <a:t>，得</a:t>
            </a:r>
            <a:r>
              <a:rPr lang="en-US" altLang="zh-CN" sz="2400" b="1" i="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7</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9</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xz</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457200" algn="just" eaLnBrk="1" hangingPunct="1">
              <a:lnSpc>
                <a:spcPct val="150000"/>
              </a:lnSpc>
            </a:pPr>
            <a:r>
              <a:rPr lang="zh-CN" altLang="en-US" sz="2400" b="1" dirty="0">
                <a:solidFill>
                  <a:srgbClr val="3366FF"/>
                </a:solidFill>
                <a:latin typeface="Times New Roman" pitchFamily="18" charset="0"/>
                <a:ea typeface="仿宋_GB2312" pitchFamily="49" charset="-122"/>
              </a:rPr>
              <a:t>故</a:t>
            </a:r>
            <a:r>
              <a:rPr lang="en-US" altLang="zh-CN" sz="2400" b="1" i="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xz</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7</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9</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xz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3</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2</a:t>
            </a:r>
            <a:r>
              <a:rPr lang="en-US" altLang="zh-CN" sz="2400" b="1" i="1" dirty="0">
                <a:solidFill>
                  <a:srgbClr val="3366FF"/>
                </a:solidFill>
                <a:latin typeface="Times New Roman" pitchFamily="18" charset="0"/>
                <a:ea typeface="仿宋_GB2312" pitchFamily="49" charset="-122"/>
              </a:rPr>
              <a:t>xz</a:t>
            </a:r>
            <a:r>
              <a:rPr lang="en-US" altLang="zh-CN" sz="2400" b="1" dirty="0">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12</a:t>
            </a:r>
            <a:r>
              <a:rPr lang="en-US" altLang="zh-CN" sz="2400" b="1" i="1" dirty="0">
                <a:solidFill>
                  <a:srgbClr val="3366FF"/>
                </a:solidFill>
                <a:latin typeface="Times New Roman" pitchFamily="18" charset="0"/>
                <a:ea typeface="仿宋_GB2312" pitchFamily="49" charset="-122"/>
              </a:rPr>
              <a:t>xy</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12</a:t>
            </a:r>
            <a:r>
              <a:rPr lang="en-US" altLang="zh-CN" sz="2400" b="1" i="1" dirty="0">
                <a:solidFill>
                  <a:srgbClr val="3366FF"/>
                </a:solidFill>
                <a:latin typeface="Times New Roman" pitchFamily="18" charset="0"/>
                <a:ea typeface="仿宋_GB2312" pitchFamily="49" charset="-122"/>
              </a:rPr>
              <a:t>yz</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5</a:t>
            </a:r>
            <a:r>
              <a:rPr lang="en-US" altLang="zh-CN" sz="2400" b="1" i="1" dirty="0">
                <a:solidFill>
                  <a:srgbClr val="3366FF"/>
                </a:solidFill>
                <a:latin typeface="Times New Roman" pitchFamily="18" charset="0"/>
                <a:ea typeface="仿宋_GB2312" pitchFamily="49" charset="-122"/>
              </a:rPr>
              <a:t>xz</a:t>
            </a:r>
            <a:r>
              <a:rPr lang="en-US" altLang="zh-CN" sz="2400" b="1" dirty="0">
                <a:solidFill>
                  <a:srgbClr val="3366FF"/>
                </a:solidFill>
                <a:latin typeface="Times New Roman" pitchFamily="18" charset="0"/>
                <a:ea typeface="仿宋_GB2312" pitchFamily="49" charset="-122"/>
              </a:rPr>
              <a:t>.</a:t>
            </a:r>
            <a:endParaRPr lang="zh-CN"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0598"/>
                                        </p:tgtEl>
                                        <p:attrNameLst>
                                          <p:attrName>style.visibility</p:attrName>
                                        </p:attrNameLst>
                                      </p:cBhvr>
                                      <p:to>
                                        <p:strVal val="visible"/>
                                      </p:to>
                                    </p:set>
                                    <p:animEffect transition="in" filter="diamond(in)">
                                      <p:cBhvr>
                                        <p:cTn id="7" dur="2000"/>
                                        <p:tgtEl>
                                          <p:spTgt spid="1105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8"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9154"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49155"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49156"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zh-CN" altLang="en-US" sz="2400" b="1" dirty="0">
                <a:solidFill>
                  <a:srgbClr val="FF6600"/>
                </a:solidFill>
                <a:latin typeface="Arial" charset="0"/>
                <a:ea typeface="宋体" pitchFamily="2" charset="-122"/>
              </a:rPr>
              <a:t>2</a:t>
            </a:r>
            <a:r>
              <a:rPr lang="en-US" altLang="zh-CN" sz="2400" b="1" dirty="0">
                <a:solidFill>
                  <a:srgbClr val="FF6600"/>
                </a:solidFill>
                <a:latin typeface="Arial" charset="0"/>
                <a:ea typeface="宋体" pitchFamily="2" charset="-122"/>
              </a:rPr>
              <a:t>1</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49157" name="TextBox 4"/>
          <p:cNvSpPr txBox="1"/>
          <p:nvPr/>
        </p:nvSpPr>
        <p:spPr>
          <a:xfrm>
            <a:off x="250825" y="1628775"/>
            <a:ext cx="8569325" cy="2282825"/>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1</a:t>
            </a:r>
            <a:r>
              <a:rPr lang="zh-CN" altLang="en-US" sz="2400" b="1" dirty="0">
                <a:latin typeface="Arial" charset="0"/>
                <a:ea typeface="宋体" pitchFamily="2" charset="-122"/>
              </a:rPr>
              <a:t>．如图</a:t>
            </a:r>
            <a:r>
              <a:rPr lang="en-US" altLang="zh-CN" sz="2400" b="1" dirty="0">
                <a:latin typeface="Arial" charset="0"/>
                <a:ea typeface="宋体" pitchFamily="2" charset="-122"/>
              </a:rPr>
              <a:t>JD2</a:t>
            </a:r>
            <a:r>
              <a:rPr lang="zh-CN" altLang="en-US" sz="2400" b="1" dirty="0">
                <a:latin typeface="Arial" charset="0"/>
                <a:ea typeface="宋体" pitchFamily="2" charset="-122"/>
              </a:rPr>
              <a:t>－</a:t>
            </a:r>
            <a:r>
              <a:rPr lang="en-US" altLang="zh-CN" sz="2400" b="1" dirty="0">
                <a:latin typeface="Arial" charset="0"/>
                <a:ea typeface="宋体" pitchFamily="2" charset="-122"/>
              </a:rPr>
              <a:t>3</a:t>
            </a:r>
            <a:r>
              <a:rPr lang="zh-CN" altLang="en-US" sz="2400" b="1" dirty="0">
                <a:latin typeface="Arial" charset="0"/>
                <a:ea typeface="宋体" pitchFamily="2" charset="-122"/>
              </a:rPr>
              <a:t>，某计算装置有一数据输入口</a:t>
            </a:r>
            <a:r>
              <a:rPr lang="en-US" altLang="zh-CN" sz="2400" b="1" i="1" dirty="0">
                <a:latin typeface="Arial" charset="0"/>
                <a:ea typeface="宋体" pitchFamily="2" charset="-122"/>
              </a:rPr>
              <a:t>A</a:t>
            </a:r>
            <a:r>
              <a:rPr lang="zh-CN" altLang="en-US" sz="2400" b="1" dirty="0">
                <a:latin typeface="Arial" charset="0"/>
                <a:ea typeface="宋体" pitchFamily="2" charset="-122"/>
              </a:rPr>
              <a:t>和一运算结果的输出口</a:t>
            </a:r>
            <a:r>
              <a:rPr lang="en-US" altLang="zh-CN" sz="2400" b="1" i="1" dirty="0">
                <a:latin typeface="Arial" charset="0"/>
                <a:ea typeface="宋体" pitchFamily="2" charset="-122"/>
              </a:rPr>
              <a:t>B</a:t>
            </a:r>
            <a:r>
              <a:rPr lang="zh-CN" altLang="en-US" sz="2400" b="1" dirty="0">
                <a:latin typeface="Arial" charset="0"/>
                <a:ea typeface="宋体" pitchFamily="2" charset="-122"/>
              </a:rPr>
              <a:t>，下表是小明输入的一些数据和这些数据经该装置计算后输出的相应结果：按照这个计算装置的计算规律，若输入的数是</a:t>
            </a:r>
            <a:r>
              <a:rPr lang="en-US" altLang="zh-CN" sz="2400" b="1" dirty="0">
                <a:latin typeface="Arial" charset="0"/>
                <a:ea typeface="宋体" pitchFamily="2" charset="-122"/>
              </a:rPr>
              <a:t>10</a:t>
            </a:r>
            <a:r>
              <a:rPr lang="zh-CN" altLang="en-US" sz="2400" b="1" dirty="0">
                <a:latin typeface="Arial" charset="0"/>
                <a:ea typeface="宋体" pitchFamily="2" charset="-122"/>
              </a:rPr>
              <a:t>，则输出的数是</a:t>
            </a:r>
            <a:r>
              <a:rPr lang="en-US" altLang="zh-CN" sz="2400" b="1" dirty="0">
                <a:latin typeface="Arial" charset="0"/>
                <a:ea typeface="宋体" pitchFamily="2" charset="-122"/>
              </a:rPr>
              <a:t>__________</a:t>
            </a:r>
            <a:r>
              <a:rPr lang="zh-CN" altLang="en-US" sz="2400" b="1" dirty="0">
                <a:latin typeface="Arial" charset="0"/>
                <a:ea typeface="宋体" pitchFamily="2" charset="-122"/>
              </a:rPr>
              <a:t>．</a:t>
            </a:r>
            <a:endParaRPr lang="zh-CN" altLang="zh-CN" sz="2400" b="1" dirty="0">
              <a:latin typeface="Arial" charset="0"/>
              <a:ea typeface="宋体" pitchFamily="2" charset="-122"/>
            </a:endParaRPr>
          </a:p>
        </p:txBody>
      </p:sp>
    </p:spTree>
  </p:cSld>
  <p:clrMapOvr>
    <a:masterClrMapping/>
  </p:clrMapOvr>
  <p:transition spd="med" advClick="0">
    <p:fade/>
  </p:transition>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0178"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0179"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pic>
        <p:nvPicPr>
          <p:cNvPr id="50180" name="Picture 4"/>
          <p:cNvPicPr>
            <a:picLocks noChangeAspect="1"/>
          </p:cNvPicPr>
          <p:nvPr/>
        </p:nvPicPr>
        <p:blipFill>
          <a:blip r:embed="rId1"/>
          <a:srcRect/>
          <a:stretch>
            <a:fillRect/>
          </a:stretch>
        </p:blipFill>
        <p:spPr>
          <a:xfrm>
            <a:off x="2938463" y="1704975"/>
            <a:ext cx="3267075" cy="3448050"/>
          </a:xfrm>
          <a:prstGeom prst="rect">
            <a:avLst/>
          </a:prstGeom>
          <a:noFill/>
          <a:ln w="9525">
            <a:noFill/>
            <a:miter/>
          </a:ln>
        </p:spPr>
      </p:pic>
    </p:spTree>
  </p:cSld>
  <p:clrMapOvr>
    <a:masterClrMapping/>
  </p:clrMapOvr>
  <p:transition spd="med" advClick="0">
    <p:fade/>
  </p:transition>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1202"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1203"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graphicFrame>
        <p:nvGraphicFramePr>
          <p:cNvPr id="100356" name="Group 4"/>
          <p:cNvGraphicFramePr>
            <a:graphicFrameLocks noGrp="1"/>
          </p:cNvGraphicFramePr>
          <p:nvPr/>
        </p:nvGraphicFramePr>
        <p:xfrm>
          <a:off x="1258888" y="1700213"/>
          <a:ext cx="6408738" cy="793750"/>
        </p:xfrm>
        <a:graphic>
          <a:graphicData uri="http://schemas.openxmlformats.org/drawingml/2006/table">
            <a:tbl>
              <a:tblPr/>
              <a:tblGrid>
                <a:gridCol w="987425"/>
                <a:gridCol w="938212"/>
                <a:gridCol w="939800"/>
                <a:gridCol w="1138238"/>
                <a:gridCol w="1136650"/>
                <a:gridCol w="1268412"/>
              </a:tblGrid>
              <a:tr h="396875">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5288">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1"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B</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26 </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0379" name="TextBox 4"/>
          <p:cNvSpPr txBox="1"/>
          <p:nvPr/>
        </p:nvSpPr>
        <p:spPr>
          <a:xfrm>
            <a:off x="250825" y="3186113"/>
            <a:ext cx="8569325" cy="639762"/>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3366FF"/>
                </a:solidFill>
                <a:latin typeface="Times New Roman" pitchFamily="18" charset="0"/>
                <a:ea typeface="黑体" pitchFamily="49" charset="-122"/>
              </a:rPr>
              <a:t>[</a:t>
            </a:r>
            <a:r>
              <a:rPr lang="zh-CN" altLang="en-US" sz="2400" b="1" dirty="0">
                <a:solidFill>
                  <a:srgbClr val="3366FF"/>
                </a:solidFill>
                <a:latin typeface="黑体" pitchFamily="49" charset="-122"/>
                <a:ea typeface="黑体" pitchFamily="49" charset="-122"/>
              </a:rPr>
              <a:t>解析</a:t>
            </a:r>
            <a:r>
              <a:rPr lang="en-US" altLang="zh-CN" sz="2400" b="1" dirty="0">
                <a:solidFill>
                  <a:srgbClr val="3366FF"/>
                </a:solidFill>
                <a:latin typeface="Times New Roman" pitchFamily="18" charset="0"/>
                <a:ea typeface="黑体" pitchFamily="49" charset="-122"/>
              </a:rPr>
              <a:t>]</a:t>
            </a:r>
            <a:r>
              <a:rPr lang="en-US" altLang="zh-CN" sz="2400" b="1" dirty="0">
                <a:solidFill>
                  <a:srgbClr val="3366FF"/>
                </a:solidFill>
                <a:latin typeface="Times New Roman" pitchFamily="18" charset="0"/>
                <a:ea typeface="仿宋_GB2312" pitchFamily="49" charset="-122"/>
              </a:rPr>
              <a:t> </a:t>
            </a:r>
            <a:r>
              <a:rPr lang="zh-CN" altLang="en-US" sz="2400" b="1" dirty="0">
                <a:solidFill>
                  <a:srgbClr val="3366FF"/>
                </a:solidFill>
                <a:latin typeface="Times New Roman" pitchFamily="18" charset="0"/>
                <a:ea typeface="仿宋_GB2312" pitchFamily="49" charset="-122"/>
              </a:rPr>
              <a:t>分析表格后，可以得到</a:t>
            </a:r>
            <a:r>
              <a:rPr lang="en-US" altLang="zh-CN" sz="2400" b="1" i="1" dirty="0">
                <a:solidFill>
                  <a:srgbClr val="3366FF"/>
                </a:solidFill>
                <a:latin typeface="Times New Roman" pitchFamily="18" charset="0"/>
                <a:ea typeface="仿宋_GB2312" pitchFamily="49" charset="-122"/>
              </a:rPr>
              <a:t>A</a:t>
            </a:r>
            <a:r>
              <a:rPr lang="zh-CN" altLang="en-US" sz="2400" b="1" dirty="0">
                <a:solidFill>
                  <a:srgbClr val="3366FF"/>
                </a:solidFill>
                <a:latin typeface="Times New Roman" pitchFamily="18" charset="0"/>
                <a:ea typeface="仿宋_GB2312" pitchFamily="49" charset="-122"/>
              </a:rPr>
              <a:t>和</a:t>
            </a:r>
            <a:r>
              <a:rPr lang="en-US" altLang="zh-CN" sz="2400" b="1" i="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的关系是，</a:t>
            </a:r>
            <a:r>
              <a:rPr lang="en-US" altLang="zh-CN" sz="2400" b="1" i="1" dirty="0">
                <a:solidFill>
                  <a:srgbClr val="3366FF"/>
                </a:solidFill>
                <a:latin typeface="Times New Roman" pitchFamily="18" charset="0"/>
                <a:ea typeface="仿宋_GB2312" pitchFamily="49" charset="-122"/>
              </a:rPr>
              <a:t>B</a:t>
            </a:r>
            <a:r>
              <a:rPr lang="zh-CN" altLang="en-US" sz="2400" b="1" dirty="0">
                <a:solidFill>
                  <a:srgbClr val="3366FF"/>
                </a:solidFill>
                <a:latin typeface="Times New Roman" pitchFamily="18" charset="0"/>
                <a:ea typeface="仿宋_GB2312" pitchFamily="49" charset="-122"/>
              </a:rPr>
              <a:t>＝</a:t>
            </a:r>
            <a:r>
              <a:rPr lang="en-US" altLang="zh-CN" sz="2400" b="1" i="1" dirty="0">
                <a:solidFill>
                  <a:srgbClr val="3366FF"/>
                </a:solidFill>
                <a:latin typeface="Times New Roman" pitchFamily="18" charset="0"/>
                <a:ea typeface="仿宋_GB2312" pitchFamily="49" charset="-122"/>
              </a:rPr>
              <a:t>A</a:t>
            </a:r>
            <a:r>
              <a:rPr lang="en-US" altLang="zh-CN" sz="2400" b="1" baseline="30000" dirty="0">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a:t>
            </a:r>
            <a:r>
              <a:rPr lang="en-US" altLang="zh-CN" sz="2400" b="1" dirty="0">
                <a:solidFill>
                  <a:srgbClr val="3366FF"/>
                </a:solidFill>
                <a:latin typeface="Times New Roman" pitchFamily="18" charset="0"/>
                <a:ea typeface="仿宋_GB2312" pitchFamily="49" charset="-122"/>
              </a:rPr>
              <a:t>1.</a:t>
            </a:r>
            <a:endParaRPr lang="zh-CN" altLang="zh-CN"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0379"/>
                                        </p:tgtEl>
                                        <p:attrNameLst>
                                          <p:attrName>style.visibility</p:attrName>
                                        </p:attrNameLst>
                                      </p:cBhvr>
                                      <p:to>
                                        <p:strVal val="visible"/>
                                      </p:to>
                                    </p:set>
                                    <p:animEffect transition="in" filter="diamond(in)">
                                      <p:cBhvr>
                                        <p:cTn id="7" dur="2000"/>
                                        <p:tgtEl>
                                          <p:spTgt spid="100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79"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222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2227"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52228" name="TextBox 4"/>
          <p:cNvSpPr txBox="1"/>
          <p:nvPr/>
        </p:nvSpPr>
        <p:spPr>
          <a:xfrm>
            <a:off x="250825" y="1268413"/>
            <a:ext cx="5761038" cy="2282825"/>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2</a:t>
            </a:r>
            <a:r>
              <a:rPr lang="zh-CN" altLang="en-US" sz="2400" b="1" dirty="0">
                <a:latin typeface="Arial" charset="0"/>
                <a:ea typeface="宋体" pitchFamily="2" charset="-122"/>
              </a:rPr>
              <a:t>．如图</a:t>
            </a:r>
            <a:r>
              <a:rPr lang="en-US" altLang="zh-CN" sz="2400" b="1" dirty="0">
                <a:latin typeface="Arial" charset="0"/>
                <a:ea typeface="宋体" pitchFamily="2" charset="-122"/>
              </a:rPr>
              <a:t>JD2</a:t>
            </a:r>
            <a:r>
              <a:rPr lang="zh-CN" altLang="en-US" sz="2400" b="1" dirty="0">
                <a:latin typeface="Arial" charset="0"/>
                <a:ea typeface="宋体" pitchFamily="2" charset="-122"/>
              </a:rPr>
              <a:t>－</a:t>
            </a:r>
            <a:r>
              <a:rPr lang="en-US" altLang="zh-CN" sz="2400" b="1" dirty="0">
                <a:latin typeface="Arial" charset="0"/>
                <a:ea typeface="宋体" pitchFamily="2" charset="-122"/>
              </a:rPr>
              <a:t>4</a:t>
            </a:r>
            <a:r>
              <a:rPr lang="zh-CN" altLang="en-US" sz="2400" b="1" dirty="0">
                <a:latin typeface="Arial" charset="0"/>
                <a:ea typeface="宋体" pitchFamily="2" charset="-122"/>
              </a:rPr>
              <a:t>，这是一个数值转换机的示意图，若输入</a:t>
            </a:r>
            <a:r>
              <a:rPr lang="en-US" altLang="zh-CN" sz="2400" b="1" i="1" dirty="0">
                <a:latin typeface="Arial" charset="0"/>
                <a:ea typeface="宋体" pitchFamily="2" charset="-122"/>
              </a:rPr>
              <a:t>x</a:t>
            </a:r>
            <a:r>
              <a:rPr lang="en-US" altLang="zh-CN" sz="2400" b="1" dirty="0">
                <a:latin typeface="Arial" charset="0"/>
                <a:ea typeface="宋体" pitchFamily="2" charset="-122"/>
              </a:rPr>
              <a:t> </a:t>
            </a:r>
            <a:r>
              <a:rPr lang="zh-CN" altLang="en-US" sz="2400" b="1" dirty="0">
                <a:latin typeface="Arial" charset="0"/>
                <a:ea typeface="宋体" pitchFamily="2" charset="-122"/>
              </a:rPr>
              <a:t>的值为－</a:t>
            </a:r>
            <a:r>
              <a:rPr lang="en-US" altLang="zh-CN" sz="2400" b="1" dirty="0">
                <a:latin typeface="Arial" charset="0"/>
                <a:ea typeface="宋体" pitchFamily="2" charset="-122"/>
              </a:rPr>
              <a:t>2</a:t>
            </a:r>
            <a:r>
              <a:rPr lang="zh-CN" altLang="en-US" sz="2400" b="1" dirty="0">
                <a:latin typeface="Arial" charset="0"/>
                <a:ea typeface="宋体" pitchFamily="2" charset="-122"/>
              </a:rPr>
              <a:t>，输入</a:t>
            </a:r>
            <a:r>
              <a:rPr lang="en-US" altLang="zh-CN" sz="2400" b="1" i="1" dirty="0">
                <a:latin typeface="Arial" charset="0"/>
                <a:ea typeface="宋体" pitchFamily="2" charset="-122"/>
              </a:rPr>
              <a:t>y</a:t>
            </a:r>
            <a:r>
              <a:rPr lang="zh-CN" altLang="en-US" sz="2400" b="1" dirty="0">
                <a:latin typeface="Arial" charset="0"/>
                <a:ea typeface="宋体" pitchFamily="2" charset="-122"/>
              </a:rPr>
              <a:t>的值为</a:t>
            </a:r>
            <a:r>
              <a:rPr lang="en-US" altLang="zh-CN" sz="2400" b="1" dirty="0">
                <a:latin typeface="Arial" charset="0"/>
                <a:ea typeface="宋体" pitchFamily="2" charset="-122"/>
              </a:rPr>
              <a:t>6</a:t>
            </a:r>
            <a:r>
              <a:rPr lang="zh-CN" altLang="en-US" sz="2400" b="1" dirty="0">
                <a:latin typeface="Arial" charset="0"/>
                <a:ea typeface="宋体" pitchFamily="2" charset="-122"/>
              </a:rPr>
              <a:t>，则输出的结果为</a:t>
            </a:r>
            <a:r>
              <a:rPr lang="en-US" altLang="zh-CN" sz="2400" b="1" dirty="0">
                <a:latin typeface="Arial" charset="0"/>
                <a:ea typeface="宋体" pitchFamily="2" charset="-122"/>
              </a:rPr>
              <a:t>____________</a:t>
            </a:r>
            <a:r>
              <a:rPr lang="zh-CN" altLang="en-US" sz="2400" b="1" dirty="0">
                <a:latin typeface="Arial" charset="0"/>
                <a:ea typeface="宋体" pitchFamily="2" charset="-122"/>
              </a:rPr>
              <a:t>．</a:t>
            </a:r>
            <a:endParaRPr lang="zh-CN" altLang="zh-CN" sz="2400" b="1" dirty="0">
              <a:latin typeface="Arial" charset="0"/>
              <a:ea typeface="宋体" pitchFamily="2" charset="-122"/>
            </a:endParaRPr>
          </a:p>
        </p:txBody>
      </p:sp>
      <p:sp>
        <p:nvSpPr>
          <p:cNvPr id="7" name="TextBox 6"/>
          <p:cNvSpPr txBox="1"/>
          <p:nvPr/>
        </p:nvSpPr>
        <p:spPr>
          <a:xfrm>
            <a:off x="684213" y="4221163"/>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16</a:t>
            </a:r>
            <a:endParaRPr lang="zh-CN" altLang="en-US" sz="2400" b="1" dirty="0">
              <a:solidFill>
                <a:schemeClr val="accent2"/>
              </a:solidFill>
              <a:latin typeface="Arial" charset="0"/>
              <a:ea typeface="宋体" pitchFamily="2" charset="-122"/>
            </a:endParaRPr>
          </a:p>
        </p:txBody>
      </p:sp>
      <p:pic>
        <p:nvPicPr>
          <p:cNvPr id="52230" name="Picture 6"/>
          <p:cNvPicPr>
            <a:picLocks noChangeAspect="1"/>
          </p:cNvPicPr>
          <p:nvPr/>
        </p:nvPicPr>
        <p:blipFill>
          <a:blip r:embed="rId1"/>
          <a:srcRect/>
          <a:stretch>
            <a:fillRect/>
          </a:stretch>
        </p:blipFill>
        <p:spPr>
          <a:xfrm>
            <a:off x="6084888" y="1268413"/>
            <a:ext cx="2698750" cy="4368800"/>
          </a:xfrm>
          <a:prstGeom prst="rect">
            <a:avLst/>
          </a:prstGeom>
          <a:noFill/>
          <a:ln w="9525">
            <a:noFill/>
            <a:miter/>
          </a:ln>
        </p:spPr>
      </p:pic>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8"/>
                                            </p:txEl>
                                          </p:spTgt>
                                        </p:tgtEl>
                                        <p:attrNameLst>
                                          <p:attrName>style.visibility</p:attrName>
                                        </p:attrNameLst>
                                      </p:cBhvr>
                                      <p:to>
                                        <p:strVal val="visible"/>
                                      </p:to>
                                    </p:set>
                                    <p:animEffect transition="in" filter="blinds(horizontal)">
                                      <p:cBhvr>
                                        <p:cTn id="7" dur="500"/>
                                        <p:tgtEl>
                                          <p:spTgt spid="7">
                                            <p:txEl>
                                              <p:charRg st="0"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325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3251"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53252" name="TextBox 4"/>
          <p:cNvSpPr txBox="1"/>
          <p:nvPr/>
        </p:nvSpPr>
        <p:spPr>
          <a:xfrm>
            <a:off x="250825" y="1268413"/>
            <a:ext cx="5761038" cy="2282825"/>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3</a:t>
            </a:r>
            <a:r>
              <a:rPr lang="zh-CN" altLang="en-US" sz="2400" b="1" dirty="0">
                <a:latin typeface="Arial" charset="0"/>
                <a:ea typeface="宋体" pitchFamily="2" charset="-122"/>
              </a:rPr>
              <a:t>．如图</a:t>
            </a:r>
            <a:r>
              <a:rPr lang="en-US" altLang="zh-CN" sz="2400" b="1" dirty="0">
                <a:latin typeface="Arial" charset="0"/>
                <a:ea typeface="宋体" pitchFamily="2" charset="-122"/>
              </a:rPr>
              <a:t>JD2</a:t>
            </a:r>
            <a:r>
              <a:rPr lang="zh-CN" altLang="en-US" sz="2400" b="1" dirty="0">
                <a:latin typeface="Arial" charset="0"/>
                <a:ea typeface="宋体" pitchFamily="2" charset="-122"/>
              </a:rPr>
              <a:t>－</a:t>
            </a:r>
            <a:r>
              <a:rPr lang="en-US" altLang="zh-CN" sz="2400" b="1" dirty="0">
                <a:latin typeface="Arial" charset="0"/>
                <a:ea typeface="宋体" pitchFamily="2" charset="-122"/>
              </a:rPr>
              <a:t>5</a:t>
            </a:r>
            <a:r>
              <a:rPr lang="zh-CN" altLang="en-US" sz="2400" b="1" dirty="0">
                <a:latin typeface="Arial" charset="0"/>
                <a:ea typeface="宋体" pitchFamily="2" charset="-122"/>
              </a:rPr>
              <a:t>，是一个有理数混合运算程序的流程图，请根据这个程序回答问题：当输入的</a:t>
            </a:r>
            <a:r>
              <a:rPr lang="en-US" altLang="zh-CN" sz="2400" b="1" i="1" dirty="0">
                <a:latin typeface="Arial" charset="0"/>
                <a:ea typeface="宋体" pitchFamily="2" charset="-122"/>
              </a:rPr>
              <a:t>x</a:t>
            </a:r>
            <a:r>
              <a:rPr lang="zh-CN" altLang="en-US" sz="2400" b="1" dirty="0">
                <a:latin typeface="Arial" charset="0"/>
                <a:ea typeface="宋体" pitchFamily="2" charset="-122"/>
              </a:rPr>
              <a:t>为－</a:t>
            </a:r>
            <a:r>
              <a:rPr lang="en-US" altLang="zh-CN" sz="2400" b="1" dirty="0">
                <a:latin typeface="Arial" charset="0"/>
                <a:ea typeface="宋体" pitchFamily="2" charset="-122"/>
              </a:rPr>
              <a:t>16</a:t>
            </a:r>
            <a:r>
              <a:rPr lang="zh-CN" altLang="en-US" sz="2400" b="1" dirty="0">
                <a:latin typeface="Arial" charset="0"/>
                <a:ea typeface="宋体" pitchFamily="2" charset="-122"/>
              </a:rPr>
              <a:t>时，最后输出的结果</a:t>
            </a:r>
            <a:r>
              <a:rPr lang="en-US" altLang="zh-CN" sz="2400" b="1" i="1" dirty="0">
                <a:latin typeface="Arial" charset="0"/>
                <a:ea typeface="宋体" pitchFamily="2" charset="-122"/>
              </a:rPr>
              <a:t>y</a:t>
            </a:r>
            <a:r>
              <a:rPr lang="zh-CN" altLang="en-US" sz="2400" b="1" dirty="0">
                <a:latin typeface="Arial" charset="0"/>
                <a:ea typeface="宋体" pitchFamily="2" charset="-122"/>
              </a:rPr>
              <a:t>是多少？</a:t>
            </a:r>
            <a:r>
              <a:rPr lang="en-US" altLang="zh-CN" sz="2400" b="1" dirty="0">
                <a:latin typeface="Arial" charset="0"/>
                <a:ea typeface="宋体" pitchFamily="2" charset="-122"/>
              </a:rPr>
              <a:t>(</a:t>
            </a:r>
            <a:r>
              <a:rPr lang="zh-CN" altLang="en-US" sz="2400" b="1" dirty="0">
                <a:latin typeface="Arial" charset="0"/>
                <a:ea typeface="宋体" pitchFamily="2" charset="-122"/>
              </a:rPr>
              <a:t>写出计算过程</a:t>
            </a:r>
            <a:r>
              <a:rPr lang="en-US" altLang="zh-CN" sz="2400" b="1" dirty="0">
                <a:latin typeface="Arial" charset="0"/>
                <a:ea typeface="宋体" pitchFamily="2" charset="-122"/>
              </a:rPr>
              <a:t>)</a:t>
            </a:r>
            <a:endParaRPr lang="zh-CN" altLang="zh-CN" sz="2400" b="1" dirty="0">
              <a:latin typeface="Arial" charset="0"/>
              <a:ea typeface="宋体" pitchFamily="2" charset="-122"/>
            </a:endParaRPr>
          </a:p>
        </p:txBody>
      </p:sp>
      <p:pic>
        <p:nvPicPr>
          <p:cNvPr id="53253" name="Picture 7"/>
          <p:cNvPicPr>
            <a:picLocks noChangeAspect="1"/>
          </p:cNvPicPr>
          <p:nvPr/>
        </p:nvPicPr>
        <p:blipFill>
          <a:blip r:embed="rId1"/>
          <a:srcRect/>
          <a:stretch>
            <a:fillRect/>
          </a:stretch>
        </p:blipFill>
        <p:spPr>
          <a:xfrm>
            <a:off x="6227763" y="981075"/>
            <a:ext cx="2600325" cy="4848225"/>
          </a:xfrm>
          <a:prstGeom prst="rect">
            <a:avLst/>
          </a:prstGeom>
          <a:noFill/>
          <a:ln w="9525">
            <a:noFill/>
            <a:miter/>
          </a:ln>
        </p:spPr>
      </p:pic>
    </p:spTree>
  </p:cSld>
  <p:clrMapOvr>
    <a:masterClrMapping/>
  </p:clrMapOvr>
  <p:transition spd="med" advClick="0">
    <p:fade/>
  </p:transition>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4274"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4275"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sp>
        <p:nvSpPr>
          <p:cNvPr id="54276" name="TextBox 4"/>
          <p:cNvSpPr txBox="1"/>
          <p:nvPr/>
        </p:nvSpPr>
        <p:spPr>
          <a:xfrm>
            <a:off x="250825" y="1125538"/>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3366FF"/>
                </a:solidFill>
                <a:latin typeface="Arial" charset="0"/>
                <a:ea typeface="宋体" pitchFamily="2" charset="-122"/>
              </a:rPr>
              <a:t>[</a:t>
            </a:r>
            <a:r>
              <a:rPr lang="zh-CN" altLang="en-US" sz="2400" b="1" dirty="0">
                <a:solidFill>
                  <a:srgbClr val="3366FF"/>
                </a:solidFill>
                <a:latin typeface="Arial" charset="0"/>
                <a:ea typeface="宋体" pitchFamily="2" charset="-122"/>
              </a:rPr>
              <a:t>解析</a:t>
            </a:r>
            <a:r>
              <a:rPr lang="en-US" altLang="zh-CN" sz="2400" b="1" dirty="0">
                <a:solidFill>
                  <a:srgbClr val="3366FF"/>
                </a:solidFill>
                <a:latin typeface="Arial" charset="0"/>
                <a:ea typeface="宋体" pitchFamily="2" charset="-122"/>
              </a:rPr>
              <a:t>] </a:t>
            </a:r>
            <a:r>
              <a:rPr lang="zh-CN" altLang="en-US" sz="2400" b="1" dirty="0">
                <a:solidFill>
                  <a:srgbClr val="3366FF"/>
                </a:solidFill>
                <a:latin typeface="Arial" charset="0"/>
                <a:ea typeface="宋体" pitchFamily="2" charset="-122"/>
              </a:rPr>
              <a:t>先根据流程图列出算式，然后根据有理数混合运算的顺序，先算乘方再算乘除最后算加减，有括号的先算括号里面的．</a:t>
            </a:r>
            <a:endParaRPr lang="zh-CN" altLang="zh-CN" sz="2400" b="1" dirty="0">
              <a:solidFill>
                <a:srgbClr val="3366FF"/>
              </a:solidFill>
              <a:latin typeface="Arial" charset="0"/>
              <a:ea typeface="宋体" pitchFamily="2" charset="-122"/>
            </a:endParaRPr>
          </a:p>
        </p:txBody>
      </p:sp>
    </p:spTree>
  </p:cSld>
  <p:clrMapOvr>
    <a:masterClrMapping/>
  </p:clrMapOvr>
  <p:transition spd="med" advClick="0">
    <p:fade/>
  </p:transition>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075"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3076" name="矩形 5"/>
          <p:cNvSpPr/>
          <p:nvPr/>
        </p:nvSpPr>
        <p:spPr>
          <a:xfrm>
            <a:off x="166688" y="176213"/>
            <a:ext cx="40957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阶段综合测试二(期中一)</a:t>
            </a:r>
            <a:endParaRPr lang="en-US" altLang="zh-CN" sz="2800" dirty="0">
              <a:solidFill>
                <a:schemeClr val="bg1"/>
              </a:solidFill>
              <a:latin typeface="黑体" pitchFamily="49" charset="-122"/>
              <a:ea typeface="黑体" pitchFamily="49" charset="-122"/>
            </a:endParaRPr>
          </a:p>
        </p:txBody>
      </p:sp>
      <p:graphicFrame>
        <p:nvGraphicFramePr>
          <p:cNvPr id="3074" name="Object 4"/>
          <p:cNvGraphicFramePr/>
          <p:nvPr/>
        </p:nvGraphicFramePr>
        <p:xfrm>
          <a:off x="534988" y="1484313"/>
          <a:ext cx="8140700" cy="3340100"/>
        </p:xfrm>
        <a:graphic>
          <a:graphicData uri="http://schemas.openxmlformats.org/presentationml/2006/ole">
            <mc:AlternateContent xmlns:mc="http://schemas.openxmlformats.org/markup-compatibility/2006">
              <mc:Choice xmlns:v="urn:schemas-microsoft-com:vml" Requires="v">
                <p:oleObj spid="_x0000_s3078" name="" r:id="rId1" imgW="8152130" imgH="3340735" progId="Word.Document.8">
                  <p:embed/>
                </p:oleObj>
              </mc:Choice>
              <mc:Fallback>
                <p:oleObj name="" r:id="rId1" imgW="8152130" imgH="3340735" progId="Word.Document.8">
                  <p:embed/>
                  <p:pic>
                    <p:nvPicPr>
                      <p:cNvPr id="0" name="图片 3077"/>
                      <p:cNvPicPr/>
                      <p:nvPr/>
                    </p:nvPicPr>
                    <p:blipFill>
                      <a:blip r:embed="rId2"/>
                      <a:srcRect/>
                      <a:stretch>
                        <a:fillRect/>
                      </a:stretch>
                    </p:blipFill>
                    <p:spPr>
                      <a:xfrm>
                        <a:off x="534988" y="1484313"/>
                        <a:ext cx="8140700" cy="3340100"/>
                      </a:xfrm>
                      <a:prstGeom prst="rect">
                        <a:avLst/>
                      </a:prstGeom>
                      <a:noFill/>
                      <a:ln w="38100">
                        <a:noFill/>
                        <a:miter/>
                      </a:ln>
                    </p:spPr>
                  </p:pic>
                </p:oleObj>
              </mc:Fallback>
            </mc:AlternateContent>
          </a:graphicData>
        </a:graphic>
      </p:graphicFrame>
    </p:spTree>
  </p:cSld>
  <p:clrMapOvr>
    <a:masterClrMapping/>
  </p:clrMapOvr>
  <p:transition spd="med" advClick="0">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1266"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1267"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11268" name="TextBox 3"/>
          <p:cNvSpPr txBox="1"/>
          <p:nvPr/>
        </p:nvSpPr>
        <p:spPr>
          <a:xfrm>
            <a:off x="250825" y="981075"/>
            <a:ext cx="8569325" cy="3925888"/>
          </a:xfrm>
          <a:prstGeom prst="rect">
            <a:avLst/>
          </a:prstGeom>
          <a:noFill/>
          <a:ln w="9525">
            <a:noFill/>
            <a:miter/>
          </a:ln>
        </p:spPr>
        <p:txBody>
          <a:bodyPr>
            <a:spAutoFit/>
          </a:bodyPr>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6</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合并同类项</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(1)</a:t>
            </a:r>
            <a:r>
              <a:rPr lang="zh-CN" altLang="en-US" sz="2400" b="1" dirty="0">
                <a:solidFill>
                  <a:srgbClr val="000000"/>
                </a:solidFill>
                <a:latin typeface="Times New Roman" pitchFamily="18" charset="0"/>
                <a:ea typeface="黑体" pitchFamily="49" charset="-122"/>
              </a:rPr>
              <a:t>法则：合并同类项时，把同类项的系数</a:t>
            </a:r>
            <a:r>
              <a:rPr lang="en-US" altLang="zh-CN" sz="2400" b="1">
                <a:solidFill>
                  <a:srgbClr val="000000"/>
                </a:solidFill>
                <a:latin typeface="Times New Roman" pitchFamily="18" charset="0"/>
                <a:ea typeface="黑体" pitchFamily="49" charset="-122"/>
              </a:rPr>
              <a:t>________</a:t>
            </a:r>
            <a:r>
              <a:rPr lang="zh-CN" altLang="en-US" sz="2400" b="1" dirty="0">
                <a:solidFill>
                  <a:srgbClr val="000000"/>
                </a:solidFill>
                <a:latin typeface="Times New Roman" pitchFamily="18" charset="0"/>
                <a:ea typeface="黑体" pitchFamily="49" charset="-122"/>
              </a:rPr>
              <a:t>，所得的结果作为系数，字母和字母的指数</a:t>
            </a:r>
            <a:r>
              <a:rPr lang="en-US" altLang="zh-CN" sz="2400" b="1">
                <a:solidFill>
                  <a:srgbClr val="000000"/>
                </a:solidFill>
                <a:latin typeface="Times New Roman" pitchFamily="18" charset="0"/>
                <a:ea typeface="黑体" pitchFamily="49" charset="-122"/>
              </a:rPr>
              <a:t>________</a:t>
            </a:r>
            <a:r>
              <a:rPr lang="zh-CN" altLang="en-US" sz="2400" b="1" dirty="0">
                <a:solidFill>
                  <a:srgbClr val="000000"/>
                </a:solidFill>
                <a:latin typeface="Times New Roman" pitchFamily="18" charset="0"/>
                <a:ea typeface="黑体" pitchFamily="49" charset="-122"/>
              </a:rPr>
              <a:t>；</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(2)</a:t>
            </a:r>
            <a:r>
              <a:rPr lang="zh-CN" altLang="en-US" sz="2400" b="1" dirty="0">
                <a:solidFill>
                  <a:srgbClr val="000000"/>
                </a:solidFill>
                <a:latin typeface="Times New Roman" pitchFamily="18" charset="0"/>
                <a:ea typeface="黑体" pitchFamily="49" charset="-122"/>
              </a:rPr>
              <a:t>步骤：第一步，找出</a:t>
            </a:r>
            <a:r>
              <a:rPr lang="en-US" altLang="zh-CN" sz="2400" b="1">
                <a:solidFill>
                  <a:srgbClr val="000000"/>
                </a:solidFill>
                <a:latin typeface="Times New Roman" pitchFamily="18" charset="0"/>
                <a:ea typeface="黑体" pitchFamily="49" charset="-122"/>
              </a:rPr>
              <a:t>_________</a:t>
            </a:r>
            <a:r>
              <a:rPr lang="zh-CN" altLang="en-US" sz="2400" b="1" dirty="0">
                <a:solidFill>
                  <a:srgbClr val="000000"/>
                </a:solidFill>
                <a:latin typeface="Times New Roman" pitchFamily="18" charset="0"/>
                <a:ea typeface="黑体" pitchFamily="49" charset="-122"/>
              </a:rPr>
              <a:t>；第二步，利用法则，把同类项的</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加在一起，字母和字母的指数</a:t>
            </a:r>
            <a:r>
              <a:rPr lang="en-US" altLang="zh-CN" sz="2400" b="1">
                <a:solidFill>
                  <a:srgbClr val="000000"/>
                </a:solidFill>
                <a:latin typeface="Times New Roman" pitchFamily="18" charset="0"/>
                <a:ea typeface="黑体" pitchFamily="49" charset="-122"/>
              </a:rPr>
              <a:t>_______</a:t>
            </a:r>
            <a:r>
              <a:rPr lang="zh-CN" altLang="en-US" sz="2400" b="1" dirty="0">
                <a:solidFill>
                  <a:srgbClr val="000000"/>
                </a:solidFill>
                <a:latin typeface="Times New Roman" pitchFamily="18" charset="0"/>
                <a:ea typeface="黑体" pitchFamily="49" charset="-122"/>
              </a:rPr>
              <a:t>；第三步，利用有理数的加法计算出各项系数的和，写出合并后的结果．</a:t>
            </a:r>
            <a:endParaRPr lang="zh-CN" altLang="en-US" sz="2400" b="1" dirty="0">
              <a:solidFill>
                <a:srgbClr val="000000"/>
              </a:solidFill>
              <a:latin typeface="Times New Roman" pitchFamily="18" charset="0"/>
              <a:ea typeface="黑体" pitchFamily="49" charset="-122"/>
            </a:endParaRPr>
          </a:p>
        </p:txBody>
      </p:sp>
      <p:sp>
        <p:nvSpPr>
          <p:cNvPr id="6" name="矩形 5"/>
          <p:cNvSpPr/>
          <p:nvPr/>
        </p:nvSpPr>
        <p:spPr>
          <a:xfrm>
            <a:off x="6877050" y="1628775"/>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相加</a:t>
            </a:r>
            <a:endParaRPr lang="zh-CN" altLang="en-US" sz="2400" b="1" dirty="0">
              <a:solidFill>
                <a:schemeClr val="accent2"/>
              </a:solidFill>
              <a:latin typeface="Arial" charset="0"/>
              <a:ea typeface="宋体" pitchFamily="2" charset="-122"/>
            </a:endParaRPr>
          </a:p>
        </p:txBody>
      </p:sp>
      <p:sp>
        <p:nvSpPr>
          <p:cNvPr id="2" name="矩形 5"/>
          <p:cNvSpPr/>
          <p:nvPr/>
        </p:nvSpPr>
        <p:spPr>
          <a:xfrm>
            <a:off x="5508625" y="2205038"/>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不变</a:t>
            </a:r>
            <a:endParaRPr lang="zh-CN" altLang="en-US" sz="2400" b="1" dirty="0">
              <a:solidFill>
                <a:schemeClr val="accent2"/>
              </a:solidFill>
              <a:latin typeface="Arial" charset="0"/>
              <a:ea typeface="宋体" pitchFamily="2" charset="-122"/>
            </a:endParaRPr>
          </a:p>
        </p:txBody>
      </p:sp>
      <p:sp>
        <p:nvSpPr>
          <p:cNvPr id="3" name="矩形 5"/>
          <p:cNvSpPr/>
          <p:nvPr/>
        </p:nvSpPr>
        <p:spPr>
          <a:xfrm>
            <a:off x="4416425" y="2687638"/>
            <a:ext cx="1103313"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同类项</a:t>
            </a:r>
            <a:endParaRPr lang="zh-CN" altLang="en-US" sz="2400" b="1" dirty="0">
              <a:solidFill>
                <a:schemeClr val="accent2"/>
              </a:solidFill>
              <a:latin typeface="Arial" charset="0"/>
              <a:ea typeface="宋体" pitchFamily="2" charset="-122"/>
            </a:endParaRPr>
          </a:p>
        </p:txBody>
      </p:sp>
      <p:sp>
        <p:nvSpPr>
          <p:cNvPr id="5" name="矩形 5"/>
          <p:cNvSpPr/>
          <p:nvPr/>
        </p:nvSpPr>
        <p:spPr>
          <a:xfrm>
            <a:off x="2181225" y="3271838"/>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系数</a:t>
            </a:r>
            <a:endParaRPr lang="zh-CN" altLang="en-US" sz="2400" b="1" dirty="0">
              <a:solidFill>
                <a:schemeClr val="accent2"/>
              </a:solidFill>
              <a:latin typeface="Arial" charset="0"/>
              <a:ea typeface="宋体" pitchFamily="2" charset="-122"/>
            </a:endParaRPr>
          </a:p>
        </p:txBody>
      </p:sp>
      <p:sp>
        <p:nvSpPr>
          <p:cNvPr id="7" name="矩形 5"/>
          <p:cNvSpPr/>
          <p:nvPr/>
        </p:nvSpPr>
        <p:spPr>
          <a:xfrm>
            <a:off x="7248525" y="3271838"/>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不变</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5"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5298"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 name="TextBox 4"/>
          <p:cNvSpPr txBox="1"/>
          <p:nvPr/>
        </p:nvSpPr>
        <p:spPr>
          <a:xfrm>
            <a:off x="755650" y="2525713"/>
            <a:ext cx="7920038" cy="823912"/>
          </a:xfrm>
          <a:prstGeom prst="rect">
            <a:avLst/>
          </a:prstGeom>
          <a:noFill/>
          <a:ln w="9525">
            <a:noFill/>
            <a:miter/>
          </a:ln>
        </p:spPr>
        <p:txBody>
          <a:bodyPr>
            <a:spAutoFit/>
          </a:bodyPr>
          <a:p>
            <a:pPr lvl="0" algn="ctr" eaLnBrk="1" hangingPunct="1"/>
            <a:r>
              <a:rPr lang="zh-CN" altLang="zh-CN" sz="4800" dirty="0">
                <a:solidFill>
                  <a:srgbClr val="0066CC"/>
                </a:solidFill>
                <a:latin typeface="黑体" pitchFamily="49" charset="-122"/>
                <a:ea typeface="黑体" pitchFamily="49" charset="-122"/>
              </a:rPr>
              <a:t>阶段</a:t>
            </a:r>
            <a:r>
              <a:rPr lang="zh-CN" altLang="en-US" sz="4800" dirty="0">
                <a:solidFill>
                  <a:srgbClr val="0066CC"/>
                </a:solidFill>
                <a:latin typeface="黑体" pitchFamily="49" charset="-122"/>
                <a:ea typeface="黑体" pitchFamily="49" charset="-122"/>
              </a:rPr>
              <a:t>综合测试三</a:t>
            </a:r>
            <a:r>
              <a:rPr lang="en-US" altLang="zh-CN" sz="4800" dirty="0">
                <a:solidFill>
                  <a:srgbClr val="0066CC"/>
                </a:solidFill>
                <a:latin typeface="黑体" pitchFamily="49" charset="-122"/>
                <a:ea typeface="黑体" pitchFamily="49" charset="-122"/>
              </a:rPr>
              <a:t>(</a:t>
            </a:r>
            <a:r>
              <a:rPr lang="zh-CN" altLang="en-US" sz="4800" dirty="0">
                <a:solidFill>
                  <a:srgbClr val="0066CC"/>
                </a:solidFill>
                <a:latin typeface="黑体" pitchFamily="49" charset="-122"/>
                <a:ea typeface="黑体" pitchFamily="49" charset="-122"/>
              </a:rPr>
              <a:t>期中二</a:t>
            </a:r>
            <a:r>
              <a:rPr lang="en-US" altLang="zh-CN" sz="4800" dirty="0">
                <a:solidFill>
                  <a:srgbClr val="0066CC"/>
                </a:solidFill>
                <a:latin typeface="黑体" pitchFamily="49" charset="-122"/>
                <a:ea typeface="黑体" pitchFamily="49" charset="-122"/>
              </a:rPr>
              <a:t>) </a:t>
            </a:r>
            <a:endParaRPr lang="en-US" altLang="zh-CN" sz="4800" dirty="0">
              <a:solidFill>
                <a:srgbClr val="0066CC"/>
              </a:solidFill>
              <a:latin typeface="黑体" pitchFamily="49" charset="-122"/>
              <a:ea typeface="黑体" pitchFamily="49"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00000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6322"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73731"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grpSp>
        <p:nvGrpSpPr>
          <p:cNvPr id="2" name="Group 7"/>
          <p:cNvGrpSpPr/>
          <p:nvPr/>
        </p:nvGrpSpPr>
        <p:grpSpPr>
          <a:xfrm>
            <a:off x="322263" y="1317625"/>
            <a:ext cx="2305050" cy="527050"/>
            <a:chOff x="203" y="830"/>
            <a:chExt cx="1452" cy="332"/>
          </a:xfrm>
        </p:grpSpPr>
        <p:pic>
          <p:nvPicPr>
            <p:cNvPr id="56347" name="Picture 8"/>
            <p:cNvPicPr>
              <a:picLocks noChangeAspect="1"/>
            </p:cNvPicPr>
            <p:nvPr/>
          </p:nvPicPr>
          <p:blipFill>
            <a:blip r:embed="rId1"/>
            <a:srcRect/>
            <a:stretch>
              <a:fillRect/>
            </a:stretch>
          </p:blipFill>
          <p:spPr>
            <a:xfrm>
              <a:off x="203" y="839"/>
              <a:ext cx="1452" cy="323"/>
            </a:xfrm>
            <a:prstGeom prst="rect">
              <a:avLst/>
            </a:prstGeom>
            <a:noFill/>
            <a:ln w="9525">
              <a:noFill/>
              <a:miter/>
            </a:ln>
          </p:spPr>
        </p:pic>
        <p:sp>
          <p:nvSpPr>
            <p:cNvPr id="56348" name="Text Box 9"/>
            <p:cNvSpPr txBox="1"/>
            <p:nvPr/>
          </p:nvSpPr>
          <p:spPr>
            <a:xfrm>
              <a:off x="564" y="830"/>
              <a:ext cx="1091" cy="308"/>
            </a:xfrm>
            <a:prstGeom prst="rect">
              <a:avLst/>
            </a:prstGeom>
            <a:noFill/>
            <a:ln w="9525">
              <a:noFill/>
              <a:miter/>
            </a:ln>
          </p:spPr>
          <p:txBody>
            <a:bodyPr>
              <a:spAutoFit/>
            </a:bodyPr>
            <a:p>
              <a:pPr lvl="0" eaLnBrk="1" hangingPunct="1"/>
              <a:r>
                <a:rPr lang="zh-CN" altLang="en-US" sz="2600" dirty="0">
                  <a:solidFill>
                    <a:srgbClr val="4D4D4D"/>
                  </a:solidFill>
                  <a:latin typeface="Arial" charset="0"/>
                  <a:ea typeface="黑体" pitchFamily="49" charset="-122"/>
                </a:rPr>
                <a:t>试卷讲练</a:t>
              </a:r>
              <a:endParaRPr lang="zh-CN" altLang="en-US" sz="2600" dirty="0">
                <a:solidFill>
                  <a:srgbClr val="4D4D4D"/>
                </a:solidFill>
                <a:latin typeface="Arial" charset="0"/>
                <a:ea typeface="黑体" pitchFamily="49" charset="-122"/>
              </a:endParaRPr>
            </a:p>
          </p:txBody>
        </p:sp>
      </p:grpSp>
      <p:sp>
        <p:nvSpPr>
          <p:cNvPr id="56325" name="Line 92"/>
          <p:cNvSpPr/>
          <p:nvPr/>
        </p:nvSpPr>
        <p:spPr>
          <a:xfrm>
            <a:off x="3284538" y="3017838"/>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56326" name="Line 132"/>
          <p:cNvSpPr/>
          <p:nvPr/>
        </p:nvSpPr>
        <p:spPr>
          <a:xfrm>
            <a:off x="3268663" y="3506788"/>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sp>
        <p:nvSpPr>
          <p:cNvPr id="56327" name="Line 133"/>
          <p:cNvSpPr/>
          <p:nvPr/>
        </p:nvSpPr>
        <p:spPr>
          <a:xfrm>
            <a:off x="3268663" y="3751263"/>
            <a:ext cx="0" cy="0"/>
          </a:xfrm>
          <a:prstGeom prst="line">
            <a:avLst/>
          </a:prstGeom>
          <a:ln w="12700" cap="rnd" cmpd="sng">
            <a:solidFill>
              <a:srgbClr val="000000"/>
            </a:solidFill>
            <a:prstDash val="solid"/>
            <a:headEnd type="none" w="med" len="med"/>
            <a:tailEnd type="none" w="med" len="med"/>
          </a:ln>
        </p:spPr>
        <p:txBody>
          <a:bodyPr/>
          <a:p>
            <a:endParaRPr lang="zh-CN" altLang="en-US"/>
          </a:p>
        </p:txBody>
      </p:sp>
      <p:graphicFrame>
        <p:nvGraphicFramePr>
          <p:cNvPr id="73935" name="Group 207"/>
          <p:cNvGraphicFramePr>
            <a:graphicFrameLocks noGrp="1"/>
          </p:cNvGraphicFramePr>
          <p:nvPr/>
        </p:nvGraphicFramePr>
        <p:xfrm>
          <a:off x="395288" y="1936750"/>
          <a:ext cx="8497888" cy="4022725"/>
        </p:xfrm>
        <a:graphic>
          <a:graphicData uri="http://schemas.openxmlformats.org/drawingml/2006/table">
            <a:tbl>
              <a:tblPr/>
              <a:tblGrid>
                <a:gridCol w="1041400"/>
                <a:gridCol w="2878137"/>
                <a:gridCol w="4578350"/>
              </a:tblGrid>
              <a:tr h="417513">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考查</a:t>
                      </a:r>
                      <a:endParaRPr kumimoji="0" lang="zh-CN" altLang="en-US" sz="2000" b="1"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意图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　　丰富的图形世界、有理数及其运算和整式及其加减是七年级数学的重要组成部分，特别是有理数和整式及其加减，在各类考试和中考当中常以填空题、选择题、计算题形式出现．本卷主要考查了有理数的意义、有理数混合运算、几何体的意义、展开图、从三个方向看物体的形状、代数式的意义、合并同类项、代数式求值等．</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r h="144463">
                <a:tc rowSpan="3">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难易度</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易</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05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中</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6050">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难</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3731"/>
                                        </p:tgtEl>
                                        <p:attrNameLst>
                                          <p:attrName>style.visibility</p:attrName>
                                        </p:attrNameLst>
                                      </p:cBhvr>
                                      <p:to>
                                        <p:strVal val="visible"/>
                                      </p:to>
                                    </p:set>
                                    <p:anim calcmode="lin" valueType="num">
                                      <p:cBhvr additive="base">
                                        <p:cTn id="7" dur="500" fill="hold"/>
                                        <p:tgtEl>
                                          <p:spTgt spid="73731"/>
                                        </p:tgtEl>
                                        <p:attrNameLst>
                                          <p:attrName>ppt_x</p:attrName>
                                        </p:attrNameLst>
                                      </p:cBhvr>
                                      <p:tavLst>
                                        <p:tav tm="0">
                                          <p:val>
                                            <p:strVal val="#ppt_x"/>
                                          </p:val>
                                        </p:tav>
                                        <p:tav tm="100000">
                                          <p:val>
                                            <p:strVal val="#ppt_x"/>
                                          </p:val>
                                        </p:tav>
                                      </p:tavLst>
                                    </p:anim>
                                    <p:anim calcmode="lin" valueType="num">
                                      <p:cBhvr additive="base">
                                        <p:cTn id="8" dur="500" fill="hold"/>
                                        <p:tgtEl>
                                          <p:spTgt spid="737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par>
                          <p:cTn id="13" fill="hold">
                            <p:stCondLst>
                              <p:cond delay="1000"/>
                            </p:stCondLst>
                            <p:childTnLst>
                              <p:par>
                                <p:cTn id="14" presetID="8" presetClass="entr" presetSubtype="16" fill="hold" nodeType="afterEffect">
                                  <p:stCondLst>
                                    <p:cond delay="0"/>
                                  </p:stCondLst>
                                  <p:childTnLst>
                                    <p:set>
                                      <p:cBhvr>
                                        <p:cTn id="15" dur="1" fill="hold">
                                          <p:stCondLst>
                                            <p:cond delay="0"/>
                                          </p:stCondLst>
                                        </p:cTn>
                                        <p:tgtEl>
                                          <p:spTgt spid="73935"/>
                                        </p:tgtEl>
                                        <p:attrNameLst>
                                          <p:attrName>style.visibility</p:attrName>
                                        </p:attrNameLst>
                                      </p:cBhvr>
                                      <p:to>
                                        <p:strVal val="visible"/>
                                      </p:to>
                                    </p:set>
                                    <p:animEffect transition="in" filter="diamond(in)">
                                      <p:cBhvr>
                                        <p:cTn id="16" dur="2000"/>
                                        <p:tgtEl>
                                          <p:spTgt spid="739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734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7347"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graphicFrame>
        <p:nvGraphicFramePr>
          <p:cNvPr id="74839" name="Group 87"/>
          <p:cNvGraphicFramePr>
            <a:graphicFrameLocks noGrp="1"/>
          </p:cNvGraphicFramePr>
          <p:nvPr/>
        </p:nvGraphicFramePr>
        <p:xfrm>
          <a:off x="323850" y="1879600"/>
          <a:ext cx="8497888" cy="3108325"/>
        </p:xfrm>
        <a:graphic>
          <a:graphicData uri="http://schemas.openxmlformats.org/drawingml/2006/table">
            <a:tbl>
              <a:tblPr/>
              <a:tblGrid>
                <a:gridCol w="1041400"/>
                <a:gridCol w="3097213"/>
                <a:gridCol w="4359275"/>
              </a:tblGrid>
              <a:tr h="455613">
                <a:tc rowSpan="5">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知识</a:t>
                      </a:r>
                      <a:endParaRPr kumimoji="0" lang="zh-CN" altLang="en-US" sz="2000" b="1" i="0" u="none" strike="noStrike" cap="none" normalizeH="0" baseline="0" smtClean="0">
                        <a:ln>
                          <a:noFill/>
                        </a:ln>
                        <a:solidFill>
                          <a:schemeClr val="tx1"/>
                        </a:solidFill>
                        <a:effectLst/>
                        <a:latin typeface="Arial" charset="0"/>
                        <a:ea typeface="宋体" pitchFamily="2" charset="-122"/>
                        <a:cs typeface="Times New Roman" pitchFamily="18" charset="0"/>
                      </a:endParaRPr>
                    </a:p>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与技能</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有理数的意义</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有理数混合运算</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0738">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展开图、从三个方向看几何体</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同类项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vMerge="1">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代数式求值</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endParaRPr kumimoji="0" lang="en-US" altLang="zh-CN" sz="2000" b="1"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亮点</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2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　　</a:t>
                      </a:r>
                      <a:r>
                        <a:rPr kumimoji="0" lang="en-US" altLang="zh-CN"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23</a:t>
                      </a:r>
                      <a:r>
                        <a:rPr kumimoji="0" lang="zh-CN" altLang="en-US" sz="2000" b="1" i="0" u="none" strike="noStrike" cap="none" normalizeH="0" baseline="0" smtClean="0">
                          <a:ln>
                            <a:noFill/>
                          </a:ln>
                          <a:solidFill>
                            <a:schemeClr val="tx1"/>
                          </a:solidFill>
                          <a:effectLst/>
                          <a:latin typeface="宋体" pitchFamily="2" charset="-122"/>
                          <a:ea typeface="宋体" pitchFamily="2" charset="-122"/>
                          <a:cs typeface="Courier New" pitchFamily="49" charset="0"/>
                        </a:rPr>
                        <a:t>题游戏题很有新意，能培养学生思维的缜密性和准确性．</a:t>
                      </a:r>
                      <a:endParaRPr kumimoji="0" lang="zh-CN" altLang="en-US" sz="2000" b="1"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r>
            </a:tbl>
          </a:graphicData>
        </a:graphic>
      </p:graphicFrame>
    </p:spTree>
  </p:cSld>
  <p:clrMapOvr>
    <a:masterClrMapping/>
  </p:clrMapOvr>
  <p:transition spd="med" advClick="0">
    <p:fade/>
  </p:transition>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837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8371"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58372"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4</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58373"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．下列计算中结果正确的是</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5ab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9ab</a:t>
            </a:r>
            <a:r>
              <a:rPr lang="zh-CN" altLang="en-US" sz="2400" b="1" dirty="0">
                <a:solidFill>
                  <a:srgbClr val="000000"/>
                </a:solidFill>
                <a:latin typeface="Times New Roman" pitchFamily="18" charset="0"/>
                <a:ea typeface="Times New Roman" pitchFamily="18" charset="0"/>
              </a:rPr>
              <a:t>　　 </a:t>
            </a:r>
            <a:r>
              <a:rPr lang="en-US" altLang="zh-CN" sz="2400" b="1" i="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6xy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6y</a:t>
            </a:r>
            <a:endParaRPr lang="en-US" altLang="zh-CN" sz="2400" b="1" i="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i="1" dirty="0">
                <a:solidFill>
                  <a:srgbClr val="000000"/>
                </a:solidFill>
                <a:latin typeface="Times New Roman" pitchFamily="18" charset="0"/>
                <a:ea typeface="Times New Roman" pitchFamily="18" charset="0"/>
              </a:rPr>
              <a:t>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3ba</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0  </a:t>
            </a:r>
            <a:r>
              <a:rPr lang="en-US" altLang="zh-CN" sz="2400" b="1" i="1" dirty="0">
                <a:solidFill>
                  <a:srgbClr val="000000"/>
                </a:solidFill>
                <a:latin typeface="Times New Roman" pitchFamily="18" charset="0"/>
                <a:ea typeface="Times New Roman" pitchFamily="18" charset="0"/>
              </a:rPr>
              <a:t>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12x</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5x</a:t>
            </a:r>
            <a:r>
              <a:rPr lang="en-US" altLang="zh-CN" sz="2400" b="1" baseline="30000"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17x</a:t>
            </a:r>
            <a:r>
              <a:rPr lang="en-US" altLang="zh-CN" sz="2400" b="1" baseline="30000" dirty="0">
                <a:solidFill>
                  <a:srgbClr val="000000"/>
                </a:solidFill>
                <a:latin typeface="Times New Roman" pitchFamily="18" charset="0"/>
                <a:ea typeface="Times New Roman" pitchFamily="18" charset="0"/>
              </a:rPr>
              <a:t>7</a:t>
            </a:r>
            <a:endParaRPr lang="zh-CN" altLang="zh-CN" sz="2400" b="1" baseline="30000" dirty="0">
              <a:solidFill>
                <a:srgbClr val="000000"/>
              </a:solidFill>
              <a:latin typeface="Times New Roman" pitchFamily="18" charset="0"/>
              <a:ea typeface="Times New Roman" pitchFamily="18" charset="0"/>
            </a:endParaRPr>
          </a:p>
        </p:txBody>
      </p:sp>
      <p:sp>
        <p:nvSpPr>
          <p:cNvPr id="7" name="TextBox 6"/>
          <p:cNvSpPr txBox="1"/>
          <p:nvPr/>
        </p:nvSpPr>
        <p:spPr>
          <a:xfrm>
            <a:off x="684213" y="3933825"/>
            <a:ext cx="3167063" cy="457200"/>
          </a:xfrm>
          <a:prstGeom prst="rect">
            <a:avLst/>
          </a:prstGeom>
          <a:noFill/>
        </p:spPr>
        <p:txBody>
          <a:bodyPr>
            <a:spAutoFit/>
          </a:bodyPr>
          <a:lstStyle/>
          <a:p>
            <a:pPr marL="0" marR="0" lvl="0" indent="0" algn="l" defTabSz="914400" rtl="0" eaLnBrk="1" fontAlgn="base" latinLnBrk="0" hangingPunct="1">
              <a:spcBef>
                <a:spcPct val="0"/>
              </a:spcBef>
              <a:spcAft>
                <a:spcPct val="0"/>
              </a:spcAft>
              <a:buClrTx/>
              <a:buSzTx/>
              <a:buFontTx/>
              <a:buNone/>
              <a:defRPr/>
            </a:pP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a:t>
            </a:r>
            <a:r>
              <a:rPr kumimoji="0" lang="zh-CN" altLang="zh-CN" sz="2400" b="1" i="0" u="none" strike="noStrike" kern="1200" cap="none" spc="0" normalizeH="0" baseline="0" noProof="0" dirty="0">
                <a:ln>
                  <a:noFill/>
                </a:ln>
                <a:solidFill>
                  <a:srgbClr val="C00000"/>
                </a:solidFill>
                <a:effectLst/>
                <a:uLnTx/>
                <a:uFillTx/>
                <a:latin typeface="+mj-ea"/>
                <a:ea typeface="+mj-ea"/>
                <a:cs typeface="+mn-cs"/>
              </a:rPr>
              <a:t>答案</a:t>
            </a:r>
            <a:r>
              <a:rPr kumimoji="0" lang="en-US" altLang="zh-CN" sz="2400" b="1" i="0" u="none" strike="noStrike" kern="1200" cap="none" spc="0" normalizeH="0" baseline="0" noProof="0" dirty="0">
                <a:ln>
                  <a:noFill/>
                </a:ln>
                <a:solidFill>
                  <a:srgbClr val="C00000"/>
                </a:solidFill>
                <a:effectLst/>
                <a:uLnTx/>
                <a:uFillTx/>
                <a:latin typeface="+mj-ea"/>
                <a:ea typeface="+mj-ea"/>
                <a:cs typeface="+mn-cs"/>
              </a:rPr>
              <a:t>] C</a:t>
            </a:r>
            <a:endParaRPr kumimoji="0" lang="zh-CN" altLang="en-US" sz="2400" b="1" i="0" u="none" strike="noStrike" kern="1200" cap="none" spc="0" normalizeH="0" baseline="0" noProof="0" dirty="0">
              <a:ln>
                <a:noFill/>
              </a:ln>
              <a:solidFill>
                <a:srgbClr val="C00000"/>
              </a:solidFill>
              <a:effectLst/>
              <a:uLnTx/>
              <a:uFillTx/>
              <a:latin typeface="+mj-ea"/>
              <a:ea typeface="+mj-ea"/>
              <a:cs typeface="+mn-cs"/>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9394"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59395"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59396" name="TextBox 4"/>
          <p:cNvSpPr txBox="1"/>
          <p:nvPr/>
        </p:nvSpPr>
        <p:spPr>
          <a:xfrm>
            <a:off x="250825" y="1268413"/>
            <a:ext cx="8569325" cy="1735137"/>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．有下列计算：其中正确的有</a:t>
            </a:r>
            <a:r>
              <a:rPr lang="en-US" altLang="zh-CN" sz="2400" b="1" dirty="0">
                <a:solidFill>
                  <a:srgbClr val="000000"/>
                </a:solidFill>
                <a:latin typeface="Times New Roman" pitchFamily="18" charset="0"/>
                <a:ea typeface="Times New Roman" pitchFamily="18" charset="0"/>
              </a:rPr>
              <a:t>__________</a:t>
            </a:r>
            <a:r>
              <a:rPr lang="zh-CN" altLang="en-US" sz="2400" b="1" dirty="0">
                <a:solidFill>
                  <a:srgbClr val="000000"/>
                </a:solidFill>
                <a:latin typeface="Times New Roman" pitchFamily="18" charset="0"/>
                <a:ea typeface="Times New Roman" pitchFamily="18" charset="0"/>
              </a:rPr>
              <a:t>个．①</a:t>
            </a:r>
            <a:r>
              <a:rPr lang="en-US" altLang="zh-CN" sz="2400" b="1" dirty="0">
                <a:solidFill>
                  <a:srgbClr val="000000"/>
                </a:solidFill>
                <a:latin typeface="Times New Roman" pitchFamily="18" charset="0"/>
                <a:ea typeface="Times New Roman" pitchFamily="18" charset="0"/>
              </a:rPr>
              <a:t>3p</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2q</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5pq </a:t>
            </a:r>
            <a:r>
              <a:rPr lang="zh-CN" altLang="en-US" sz="2400" b="1" dirty="0">
                <a:solidFill>
                  <a:srgbClr val="000000"/>
                </a:solidFill>
                <a:latin typeface="Times New Roman" pitchFamily="18" charset="0"/>
                <a:ea typeface="Times New Roman" pitchFamily="18" charset="0"/>
              </a:rPr>
              <a:t>；②</a:t>
            </a:r>
            <a:r>
              <a:rPr lang="en-US" altLang="zh-CN" sz="2400" b="1" dirty="0">
                <a:solidFill>
                  <a:srgbClr val="000000"/>
                </a:solidFill>
                <a:latin typeface="Times New Roman" pitchFamily="18" charset="0"/>
                <a:ea typeface="Times New Roman" pitchFamily="18" charset="0"/>
              </a:rPr>
              <a:t>2m</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3m</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n</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n </a:t>
            </a:r>
            <a:r>
              <a:rPr lang="zh-CN" altLang="en-US" sz="2400" b="1" dirty="0">
                <a:solidFill>
                  <a:srgbClr val="000000"/>
                </a:solidFill>
                <a:latin typeface="Times New Roman" pitchFamily="18" charset="0"/>
                <a:ea typeface="Times New Roman" pitchFamily="18" charset="0"/>
              </a:rPr>
              <a:t>；③</a:t>
            </a:r>
            <a:r>
              <a:rPr lang="en-US" altLang="zh-CN" sz="2400" b="1" dirty="0">
                <a:solidFill>
                  <a:srgbClr val="000000"/>
                </a:solidFill>
                <a:latin typeface="Times New Roman" pitchFamily="18" charset="0"/>
                <a:ea typeface="Times New Roman" pitchFamily="18" charset="0"/>
              </a:rPr>
              <a:t>3y</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4y</a:t>
            </a:r>
            <a:r>
              <a:rPr lang="en-US" altLang="zh-CN" sz="2400" b="1" baseline="30000"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y</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；④－</a:t>
            </a:r>
            <a:r>
              <a:rPr lang="en-US" altLang="zh-CN" sz="2400" b="1" dirty="0">
                <a:solidFill>
                  <a:srgbClr val="000000"/>
                </a:solidFill>
                <a:latin typeface="Times New Roman" pitchFamily="18" charset="0"/>
                <a:ea typeface="Times New Roman" pitchFamily="18" charset="0"/>
              </a:rPr>
              <a:t>2a</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b</a:t>
            </a:r>
            <a:r>
              <a:rPr lang="en-US" altLang="zh-CN" sz="2400" b="1" baseline="30000" dirty="0">
                <a:solidFill>
                  <a:srgbClr val="000000"/>
                </a:solidFill>
                <a:latin typeface="Times New Roman" pitchFamily="18" charset="0"/>
                <a:ea typeface="Times New Roman" pitchFamily="18" charset="0"/>
              </a:rPr>
              <a:t>4</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a:t>
            </a:r>
            <a:r>
              <a:rPr lang="en-US" altLang="zh-CN" sz="2400" b="1" baseline="30000" dirty="0">
                <a:solidFill>
                  <a:srgbClr val="000000"/>
                </a:solidFill>
                <a:latin typeface="Times New Roman" pitchFamily="18" charset="0"/>
                <a:ea typeface="Times New Roman" pitchFamily="18" charset="0"/>
              </a:rPr>
              <a:t>4</a:t>
            </a:r>
            <a:r>
              <a:rPr lang="en-US" altLang="zh-CN" sz="2400" b="1" dirty="0">
                <a:solidFill>
                  <a:srgbClr val="000000"/>
                </a:solidFill>
                <a:latin typeface="Times New Roman" pitchFamily="18" charset="0"/>
                <a:ea typeface="Times New Roman" pitchFamily="18" charset="0"/>
              </a:rPr>
              <a:t>b</a:t>
            </a:r>
            <a:r>
              <a:rPr lang="en-US" altLang="zh-CN" sz="2400" b="1" baseline="30000" dirty="0">
                <a:solidFill>
                  <a:srgbClr val="000000"/>
                </a:solidFill>
                <a:latin typeface="Times New Roman" pitchFamily="18" charset="0"/>
                <a:ea typeface="Times New Roman" pitchFamily="18" charset="0"/>
              </a:rPr>
              <a:t>2</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b</a:t>
            </a:r>
            <a:r>
              <a:rPr lang="en-US" altLang="zh-CN" sz="2400" b="1" baseline="30000" dirty="0">
                <a:solidFill>
                  <a:srgbClr val="000000"/>
                </a:solidFill>
                <a:latin typeface="Times New Roman" pitchFamily="18" charset="0"/>
                <a:ea typeface="Times New Roman" pitchFamily="18" charset="0"/>
              </a:rPr>
              <a:t>2</a:t>
            </a:r>
            <a:r>
              <a:rPr lang="en-US" altLang="zh-CN" sz="2400" b="1" dirty="0">
                <a:solidFill>
                  <a:srgbClr val="000000"/>
                </a:solidFill>
                <a:latin typeface="Times New Roman" pitchFamily="18" charset="0"/>
                <a:ea typeface="Times New Roman" pitchFamily="18" charset="0"/>
              </a:rPr>
              <a:t>.</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3573463"/>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1</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0418"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60419"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60420" name="矩形 3"/>
          <p:cNvSpPr/>
          <p:nvPr/>
        </p:nvSpPr>
        <p:spPr>
          <a:xfrm>
            <a:off x="395288" y="1052513"/>
            <a:ext cx="2192337"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6</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60421"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1</a:t>
            </a:r>
            <a:r>
              <a:rPr lang="zh-CN" altLang="en-US" sz="2400" b="1" dirty="0">
                <a:solidFill>
                  <a:srgbClr val="000000"/>
                </a:solidFill>
                <a:latin typeface="Times New Roman" pitchFamily="18" charset="0"/>
                <a:ea typeface="Times New Roman" pitchFamily="18" charset="0"/>
              </a:rPr>
              <a:t>．如果代数式</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2b</a:t>
            </a:r>
            <a:r>
              <a:rPr lang="zh-CN" altLang="en-US" sz="2400" b="1" dirty="0">
                <a:solidFill>
                  <a:srgbClr val="000000"/>
                </a:solidFill>
                <a:latin typeface="Times New Roman" pitchFamily="18" charset="0"/>
                <a:ea typeface="Times New Roman" pitchFamily="18" charset="0"/>
              </a:rPr>
              <a:t>的值为</a:t>
            </a:r>
            <a:r>
              <a:rPr lang="en-US" altLang="zh-CN" sz="2400" b="1" dirty="0">
                <a:solidFill>
                  <a:srgbClr val="000000"/>
                </a:solidFill>
                <a:latin typeface="Times New Roman" pitchFamily="18" charset="0"/>
                <a:ea typeface="Times New Roman" pitchFamily="18" charset="0"/>
              </a:rPr>
              <a:t>5</a:t>
            </a:r>
            <a:r>
              <a:rPr lang="zh-CN" altLang="en-US" sz="2400" b="1" dirty="0">
                <a:solidFill>
                  <a:srgbClr val="000000"/>
                </a:solidFill>
                <a:latin typeface="Times New Roman" pitchFamily="18" charset="0"/>
                <a:ea typeface="Times New Roman" pitchFamily="18" charset="0"/>
              </a:rPr>
              <a:t>，那么代数式</a:t>
            </a:r>
            <a:r>
              <a:rPr lang="en-US" altLang="zh-CN" sz="2400" b="1" dirty="0">
                <a:solidFill>
                  <a:srgbClr val="000000"/>
                </a:solidFill>
                <a:latin typeface="Times New Roman" pitchFamily="18" charset="0"/>
                <a:ea typeface="Times New Roman" pitchFamily="18" charset="0"/>
              </a:rPr>
              <a:t>2a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的值等于</a:t>
            </a:r>
            <a:r>
              <a:rPr lang="en-US" altLang="zh-CN" sz="2400" b="1" dirty="0">
                <a:solidFill>
                  <a:srgbClr val="000000"/>
                </a:solidFill>
                <a:latin typeface="Times New Roman" pitchFamily="18" charset="0"/>
                <a:ea typeface="Times New Roman" pitchFamily="18" charset="0"/>
              </a:rPr>
              <a:t>(</a:t>
            </a:r>
            <a:r>
              <a:rPr lang="zh-CN" altLang="en-US" sz="2400" b="1" dirty="0">
                <a:solidFill>
                  <a:srgbClr val="000000"/>
                </a:solidFill>
                <a:latin typeface="Times New Roman" pitchFamily="18" charset="0"/>
                <a:ea typeface="Times New Roman" pitchFamily="18" charset="0"/>
              </a:rPr>
              <a:t>　　</a:t>
            </a:r>
            <a:r>
              <a:rPr lang="en-US" altLang="zh-CN" sz="2400" b="1" dirty="0">
                <a:solidFill>
                  <a:srgbClr val="000000"/>
                </a:solidFill>
                <a:latin typeface="Times New Roman" pitchFamily="18" charset="0"/>
                <a:ea typeface="Times New Roman" pitchFamily="18" charset="0"/>
              </a:rPr>
              <a:t>)</a:t>
            </a:r>
            <a:endParaRPr lang="en-US" altLang="zh-CN" sz="2400" b="1" dirty="0">
              <a:solidFill>
                <a:srgbClr val="000000"/>
              </a:solidFill>
              <a:latin typeface="Times New Roman" pitchFamily="18" charset="0"/>
              <a:ea typeface="Times New Roman" pitchFamily="18" charset="0"/>
            </a:endParaRPr>
          </a:p>
          <a:p>
            <a:pPr lvl="0" indent="457200" algn="just" eaLnBrk="1" hangingPunct="1">
              <a:lnSpc>
                <a:spcPct val="150000"/>
              </a:lnSpc>
            </a:pP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7  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2  C</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7  D</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4</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3933825"/>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A</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7"/>
                                            </p:txEl>
                                          </p:spTgt>
                                        </p:tgtEl>
                                        <p:attrNameLst>
                                          <p:attrName>style.visibility</p:attrName>
                                        </p:attrNameLst>
                                      </p:cBhvr>
                                      <p:to>
                                        <p:strVal val="visible"/>
                                      </p:to>
                                    </p:set>
                                    <p:animEffect transition="in" filter="blinds(horizontal)">
                                      <p:cBhvr>
                                        <p:cTn id="7" dur="500"/>
                                        <p:tgtEl>
                                          <p:spTgt spid="7">
                                            <p:txEl>
                                              <p:charRg st="0"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1442"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61443"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61444" name="TextBox 4"/>
          <p:cNvSpPr txBox="1"/>
          <p:nvPr/>
        </p:nvSpPr>
        <p:spPr>
          <a:xfrm>
            <a:off x="250825" y="1268413"/>
            <a:ext cx="8569325" cy="1187450"/>
          </a:xfrm>
          <a:prstGeom prst="rect">
            <a:avLst/>
          </a:prstGeom>
          <a:noFill/>
          <a:ln w="9525">
            <a:noFill/>
            <a:miter/>
          </a:ln>
        </p:spPr>
        <p:txBody>
          <a:bodyPr>
            <a:spAutoFit/>
          </a:bodyPr>
          <a:p>
            <a:pPr lvl="0" indent="457200" algn="just" eaLnBrk="1" hangingPunct="1">
              <a:lnSpc>
                <a:spcPct val="150000"/>
              </a:lnSpc>
            </a:pPr>
            <a:r>
              <a:rPr lang="en-US" altLang="zh-CN" sz="2400" b="1" dirty="0">
                <a:latin typeface="Arial" charset="0"/>
                <a:ea typeface="宋体" pitchFamily="2" charset="-122"/>
              </a:rPr>
              <a:t>2</a:t>
            </a:r>
            <a:r>
              <a:rPr lang="zh-CN" altLang="en-US" sz="2400" b="1" dirty="0">
                <a:latin typeface="Arial" charset="0"/>
                <a:ea typeface="宋体" pitchFamily="2" charset="-122"/>
              </a:rPr>
              <a:t>．如果代数式－</a:t>
            </a:r>
            <a:r>
              <a:rPr lang="en-US" altLang="zh-CN" sz="2400" b="1" dirty="0">
                <a:latin typeface="Arial" charset="0"/>
                <a:ea typeface="宋体" pitchFamily="2" charset="-122"/>
              </a:rPr>
              <a:t>2a</a:t>
            </a:r>
            <a:r>
              <a:rPr lang="zh-CN" altLang="en-US" sz="2400" b="1" dirty="0">
                <a:latin typeface="Arial" charset="0"/>
                <a:ea typeface="宋体" pitchFamily="2" charset="-122"/>
              </a:rPr>
              <a:t>＋</a:t>
            </a:r>
            <a:r>
              <a:rPr lang="en-US" altLang="zh-CN" sz="2400" b="1" dirty="0">
                <a:latin typeface="Arial" charset="0"/>
                <a:ea typeface="宋体" pitchFamily="2" charset="-122"/>
              </a:rPr>
              <a:t>3b</a:t>
            </a:r>
            <a:r>
              <a:rPr lang="zh-CN" altLang="en-US" sz="2400" b="1" dirty="0">
                <a:latin typeface="Arial" charset="0"/>
                <a:ea typeface="宋体" pitchFamily="2" charset="-122"/>
              </a:rPr>
              <a:t>＋</a:t>
            </a:r>
            <a:r>
              <a:rPr lang="en-US" altLang="zh-CN" sz="2400" b="1" dirty="0">
                <a:latin typeface="Arial" charset="0"/>
                <a:ea typeface="宋体" pitchFamily="2" charset="-122"/>
              </a:rPr>
              <a:t>8</a:t>
            </a:r>
            <a:r>
              <a:rPr lang="zh-CN" altLang="en-US" sz="2400" b="1" dirty="0">
                <a:latin typeface="Arial" charset="0"/>
                <a:ea typeface="宋体" pitchFamily="2" charset="-122"/>
              </a:rPr>
              <a:t>的值为</a:t>
            </a:r>
            <a:r>
              <a:rPr lang="en-US" altLang="zh-CN" sz="2400" b="1" dirty="0">
                <a:latin typeface="Arial" charset="0"/>
                <a:ea typeface="宋体" pitchFamily="2" charset="-122"/>
              </a:rPr>
              <a:t>18</a:t>
            </a:r>
            <a:r>
              <a:rPr lang="zh-CN" altLang="en-US" sz="2400" b="1" dirty="0">
                <a:latin typeface="Arial" charset="0"/>
                <a:ea typeface="宋体" pitchFamily="2" charset="-122"/>
              </a:rPr>
              <a:t>，那么代数式</a:t>
            </a:r>
            <a:r>
              <a:rPr lang="en-US" altLang="zh-CN" sz="2400" b="1" dirty="0">
                <a:latin typeface="Arial" charset="0"/>
                <a:ea typeface="宋体" pitchFamily="2" charset="-122"/>
              </a:rPr>
              <a:t>9b</a:t>
            </a:r>
            <a:r>
              <a:rPr lang="zh-CN" altLang="en-US" sz="2400" b="1" dirty="0">
                <a:latin typeface="Arial" charset="0"/>
                <a:ea typeface="宋体" pitchFamily="2" charset="-122"/>
              </a:rPr>
              <a:t>－</a:t>
            </a:r>
            <a:r>
              <a:rPr lang="en-US" altLang="zh-CN" sz="2400" b="1" dirty="0">
                <a:latin typeface="Arial" charset="0"/>
                <a:ea typeface="宋体" pitchFamily="2" charset="-122"/>
              </a:rPr>
              <a:t>6a</a:t>
            </a:r>
            <a:r>
              <a:rPr lang="zh-CN" altLang="en-US" sz="2400" b="1" dirty="0">
                <a:latin typeface="Arial" charset="0"/>
                <a:ea typeface="宋体" pitchFamily="2" charset="-122"/>
              </a:rPr>
              <a:t>＋</a:t>
            </a:r>
            <a:r>
              <a:rPr lang="en-US" altLang="zh-CN" sz="2400" b="1" dirty="0">
                <a:latin typeface="Arial" charset="0"/>
                <a:ea typeface="宋体" pitchFamily="2" charset="-122"/>
              </a:rPr>
              <a:t>2</a:t>
            </a:r>
            <a:r>
              <a:rPr lang="zh-CN" altLang="en-US" sz="2400" b="1" dirty="0">
                <a:latin typeface="Arial" charset="0"/>
                <a:ea typeface="宋体" pitchFamily="2" charset="-122"/>
              </a:rPr>
              <a:t>的值等于</a:t>
            </a:r>
            <a:r>
              <a:rPr lang="en-US" altLang="zh-CN" sz="2400" b="1" dirty="0">
                <a:latin typeface="Arial" charset="0"/>
                <a:ea typeface="宋体" pitchFamily="2" charset="-122"/>
              </a:rPr>
              <a:t>______________</a:t>
            </a:r>
            <a:r>
              <a:rPr lang="zh-CN" altLang="en-US" sz="2400" b="1" dirty="0">
                <a:latin typeface="Arial" charset="0"/>
                <a:ea typeface="宋体" pitchFamily="2" charset="-122"/>
              </a:rPr>
              <a:t>．</a:t>
            </a:r>
            <a:endParaRPr lang="zh-CN" altLang="zh-CN" sz="2400" b="1" dirty="0">
              <a:latin typeface="Arial" charset="0"/>
              <a:ea typeface="宋体" pitchFamily="2" charset="-122"/>
            </a:endParaRPr>
          </a:p>
        </p:txBody>
      </p:sp>
      <p:sp>
        <p:nvSpPr>
          <p:cNvPr id="7" name="TextBox 6"/>
          <p:cNvSpPr txBox="1"/>
          <p:nvPr/>
        </p:nvSpPr>
        <p:spPr>
          <a:xfrm>
            <a:off x="684213" y="3573463"/>
            <a:ext cx="3167062" cy="457200"/>
          </a:xfrm>
          <a:prstGeom prst="rect">
            <a:avLst/>
          </a:prstGeom>
          <a:noFill/>
          <a:ln w="9525">
            <a:noFill/>
            <a:miter/>
          </a:ln>
        </p:spPr>
        <p:txBody>
          <a:bodyPr>
            <a:spAutoFit/>
          </a:bodyPr>
          <a:p>
            <a:pPr lvl="0" eaLnBrk="1" hangingPunct="1"/>
            <a:r>
              <a:rPr lang="en-US" altLang="zh-CN" sz="2400" b="1" dirty="0">
                <a:solidFill>
                  <a:srgbClr val="C00000"/>
                </a:solidFill>
                <a:latin typeface="宋体" pitchFamily="2" charset="-122"/>
                <a:ea typeface="宋体" pitchFamily="2" charset="-122"/>
              </a:rPr>
              <a:t>[</a:t>
            </a:r>
            <a:r>
              <a:rPr lang="zh-CN" altLang="zh-CN" sz="2400" b="1" dirty="0">
                <a:solidFill>
                  <a:srgbClr val="C00000"/>
                </a:solidFill>
                <a:latin typeface="宋体" pitchFamily="2" charset="-122"/>
                <a:ea typeface="宋体" pitchFamily="2" charset="-122"/>
              </a:rPr>
              <a:t>答案</a:t>
            </a:r>
            <a:r>
              <a:rPr lang="en-US" altLang="zh-CN" sz="2400" b="1" dirty="0">
                <a:solidFill>
                  <a:srgbClr val="C00000"/>
                </a:solidFill>
                <a:latin typeface="宋体" pitchFamily="2" charset="-122"/>
                <a:ea typeface="宋体" pitchFamily="2" charset="-122"/>
              </a:rPr>
              <a:t>] 32</a:t>
            </a:r>
            <a:endParaRPr lang="zh-CN" altLang="en-US" sz="2400" b="1" dirty="0">
              <a:solidFill>
                <a:srgbClr val="C00000"/>
              </a:solidFill>
              <a:latin typeface="宋体" pitchFamily="2" charset="-122"/>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8"/>
                                            </p:txEl>
                                          </p:spTgt>
                                        </p:tgtEl>
                                        <p:attrNameLst>
                                          <p:attrName>style.visibility</p:attrName>
                                        </p:attrNameLst>
                                      </p:cBhvr>
                                      <p:to>
                                        <p:strVal val="visible"/>
                                      </p:to>
                                    </p:set>
                                    <p:animEffect transition="in" filter="blinds(horizontal)">
                                      <p:cBhvr>
                                        <p:cTn id="7" dur="500"/>
                                        <p:tgtEl>
                                          <p:spTgt spid="7">
                                            <p:txEl>
                                              <p:charRg st="0"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2466"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62467"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62468"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10</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62469" name="TextBox 4"/>
          <p:cNvSpPr txBox="1"/>
          <p:nvPr/>
        </p:nvSpPr>
        <p:spPr>
          <a:xfrm>
            <a:off x="250825" y="1628775"/>
            <a:ext cx="8569325" cy="1735138"/>
          </a:xfrm>
          <a:prstGeom prst="rect">
            <a:avLst/>
          </a:prstGeom>
          <a:noFill/>
          <a:ln w="9525">
            <a:noFill/>
            <a:miter/>
          </a:ln>
        </p:spPr>
        <p:txBody>
          <a:bodyPr>
            <a:spAutoFit/>
          </a:bodyPr>
          <a:p>
            <a:pPr lvl="0" indent="457200" algn="just" eaLnBrk="1" hangingPunct="1">
              <a:lnSpc>
                <a:spcPct val="150000"/>
              </a:lnSpc>
            </a:pPr>
            <a:r>
              <a:rPr lang="zh-CN" altLang="en-US" sz="2400" b="1" dirty="0">
                <a:latin typeface="Arial" charset="0"/>
                <a:ea typeface="宋体" pitchFamily="2" charset="-122"/>
              </a:rPr>
              <a:t>一条数轴的单位长度是</a:t>
            </a:r>
            <a:r>
              <a:rPr lang="en-US" altLang="zh-CN" sz="2400" b="1" dirty="0">
                <a:latin typeface="Arial" charset="0"/>
                <a:ea typeface="宋体" pitchFamily="2" charset="-122"/>
              </a:rPr>
              <a:t>1 cm</a:t>
            </a:r>
            <a:r>
              <a:rPr lang="zh-CN" altLang="en-US" sz="2400" b="1" dirty="0">
                <a:latin typeface="Arial" charset="0"/>
                <a:ea typeface="宋体" pitchFamily="2" charset="-122"/>
              </a:rPr>
              <a:t>，若它上面的一个点从某处开始沿着数轴运动，当这个点移动</a:t>
            </a:r>
            <a:r>
              <a:rPr lang="en-US" altLang="zh-CN" sz="2400" b="1" dirty="0">
                <a:latin typeface="Arial" charset="0"/>
                <a:ea typeface="宋体" pitchFamily="2" charset="-122"/>
              </a:rPr>
              <a:t>20 cm</a:t>
            </a:r>
            <a:r>
              <a:rPr lang="zh-CN" altLang="en-US" sz="2400" b="1" dirty="0">
                <a:latin typeface="Arial" charset="0"/>
                <a:ea typeface="宋体" pitchFamily="2" charset="-122"/>
              </a:rPr>
              <a:t>时，它经过的整数刻度有</a:t>
            </a:r>
            <a:r>
              <a:rPr lang="en-US" altLang="zh-CN" sz="2400" b="1" dirty="0">
                <a:latin typeface="Arial" charset="0"/>
                <a:ea typeface="宋体" pitchFamily="2" charset="-122"/>
              </a:rPr>
              <a:t>________</a:t>
            </a:r>
            <a:r>
              <a:rPr lang="zh-CN" altLang="en-US" sz="2400" b="1" dirty="0">
                <a:latin typeface="Arial" charset="0"/>
                <a:ea typeface="宋体" pitchFamily="2" charset="-122"/>
              </a:rPr>
              <a:t>个．</a:t>
            </a:r>
            <a:endParaRPr lang="zh-CN" altLang="zh-CN" sz="2400" b="1" dirty="0">
              <a:latin typeface="Arial" charset="0"/>
              <a:ea typeface="宋体" pitchFamily="2" charset="-122"/>
            </a:endParaRPr>
          </a:p>
        </p:txBody>
      </p:sp>
      <p:sp>
        <p:nvSpPr>
          <p:cNvPr id="7" name="TextBox 6"/>
          <p:cNvSpPr txBox="1"/>
          <p:nvPr/>
        </p:nvSpPr>
        <p:spPr>
          <a:xfrm>
            <a:off x="684213" y="3933825"/>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20</a:t>
            </a:r>
            <a:r>
              <a:rPr lang="zh-CN" altLang="en-US" sz="2400" b="1" dirty="0">
                <a:solidFill>
                  <a:schemeClr val="accent2"/>
                </a:solidFill>
                <a:latin typeface="Arial" charset="0"/>
                <a:ea typeface="宋体" pitchFamily="2" charset="-122"/>
              </a:rPr>
              <a:t>或</a:t>
            </a:r>
            <a:r>
              <a:rPr lang="en-US" altLang="zh-CN" sz="2400" b="1" dirty="0">
                <a:solidFill>
                  <a:schemeClr val="accent2"/>
                </a:solidFill>
                <a:latin typeface="Arial" charset="0"/>
                <a:ea typeface="宋体" pitchFamily="2" charset="-122"/>
              </a:rPr>
              <a:t>21</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11"/>
                                            </p:txEl>
                                          </p:spTgt>
                                        </p:tgtEl>
                                        <p:attrNameLst>
                                          <p:attrName>style.visibility</p:attrName>
                                        </p:attrNameLst>
                                      </p:cBhvr>
                                      <p:to>
                                        <p:strVal val="visible"/>
                                      </p:to>
                                    </p:set>
                                    <p:animEffect transition="in" filter="blinds(horizontal)">
                                      <p:cBhvr>
                                        <p:cTn id="7" dur="500"/>
                                        <p:tgtEl>
                                          <p:spTgt spid="7">
                                            <p:txEl>
                                              <p:charRg st="0"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3490" name="矩形 3"/>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dirty="0">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dirty="0">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63491" name="矩形 5"/>
          <p:cNvSpPr/>
          <p:nvPr/>
        </p:nvSpPr>
        <p:spPr>
          <a:xfrm>
            <a:off x="77788" y="176213"/>
            <a:ext cx="4273550" cy="519112"/>
          </a:xfrm>
          <a:prstGeom prst="rect">
            <a:avLst/>
          </a:prstGeom>
          <a:noFill/>
          <a:ln w="9525">
            <a:noFill/>
            <a:miter/>
          </a:ln>
        </p:spPr>
        <p:txBody>
          <a:bodyPr wrap="none">
            <a:spAutoFit/>
          </a:bodyPr>
          <a:p>
            <a:pPr lvl="0" algn="ctr" eaLnBrk="1" hangingPunct="1"/>
            <a:r>
              <a:rPr lang="zh-CN" altLang="zh-CN" sz="2800" dirty="0">
                <a:solidFill>
                  <a:schemeClr val="bg1"/>
                </a:solidFill>
                <a:latin typeface="黑体" pitchFamily="49" charset="-122"/>
                <a:ea typeface="黑体" pitchFamily="49" charset="-122"/>
              </a:rPr>
              <a:t>阶段</a:t>
            </a:r>
            <a:r>
              <a:rPr lang="zh-CN" altLang="en-US" sz="2800" dirty="0">
                <a:solidFill>
                  <a:schemeClr val="bg1"/>
                </a:solidFill>
                <a:latin typeface="黑体" pitchFamily="49" charset="-122"/>
                <a:ea typeface="黑体" pitchFamily="49" charset="-122"/>
              </a:rPr>
              <a:t>综合测试三</a:t>
            </a:r>
            <a:r>
              <a:rPr lang="en-US" altLang="zh-CN" sz="2800" dirty="0">
                <a:solidFill>
                  <a:schemeClr val="bg1"/>
                </a:solidFill>
                <a:latin typeface="黑体" pitchFamily="49" charset="-122"/>
                <a:ea typeface="黑体" pitchFamily="49" charset="-122"/>
              </a:rPr>
              <a:t>(</a:t>
            </a:r>
            <a:r>
              <a:rPr lang="zh-CN" altLang="en-US" sz="2800" dirty="0">
                <a:solidFill>
                  <a:schemeClr val="bg1"/>
                </a:solidFill>
                <a:latin typeface="黑体" pitchFamily="49" charset="-122"/>
                <a:ea typeface="黑体" pitchFamily="49" charset="-122"/>
              </a:rPr>
              <a:t>期中二</a:t>
            </a:r>
            <a:r>
              <a:rPr lang="en-US" altLang="zh-CN" sz="2800" dirty="0">
                <a:solidFill>
                  <a:schemeClr val="bg1"/>
                </a:solidFill>
                <a:latin typeface="黑体" pitchFamily="49" charset="-122"/>
                <a:ea typeface="黑体" pitchFamily="49" charset="-122"/>
              </a:rPr>
              <a:t>) </a:t>
            </a:r>
            <a:endParaRPr lang="en-US" altLang="zh-CN" sz="2800" dirty="0">
              <a:solidFill>
                <a:schemeClr val="bg1"/>
              </a:solidFill>
              <a:latin typeface="黑体" pitchFamily="49" charset="-122"/>
              <a:ea typeface="黑体" pitchFamily="49" charset="-122"/>
            </a:endParaRPr>
          </a:p>
        </p:txBody>
      </p:sp>
      <p:sp>
        <p:nvSpPr>
          <p:cNvPr id="63492" name="矩形 3"/>
          <p:cNvSpPr/>
          <p:nvPr/>
        </p:nvSpPr>
        <p:spPr>
          <a:xfrm>
            <a:off x="395288" y="1052513"/>
            <a:ext cx="236220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针对第</a:t>
            </a:r>
            <a:r>
              <a:rPr lang="en-US" altLang="zh-CN" sz="2400" b="1" dirty="0">
                <a:solidFill>
                  <a:srgbClr val="FF6600"/>
                </a:solidFill>
                <a:latin typeface="Arial" charset="0"/>
                <a:ea typeface="宋体" pitchFamily="2" charset="-122"/>
              </a:rPr>
              <a:t>15</a:t>
            </a:r>
            <a:r>
              <a:rPr lang="zh-CN" altLang="zh-CN" sz="2400" b="1" dirty="0">
                <a:solidFill>
                  <a:srgbClr val="FF6600"/>
                </a:solidFill>
                <a:latin typeface="Arial" charset="0"/>
                <a:ea typeface="宋体" pitchFamily="2" charset="-122"/>
              </a:rPr>
              <a:t>题训练</a:t>
            </a:r>
            <a:endParaRPr lang="zh-CN" altLang="en-US" sz="2400" b="1" dirty="0">
              <a:solidFill>
                <a:srgbClr val="FF6600"/>
              </a:solidFill>
              <a:latin typeface="Arial" charset="0"/>
              <a:ea typeface="宋体" pitchFamily="2" charset="-122"/>
            </a:endParaRPr>
          </a:p>
        </p:txBody>
      </p:sp>
      <p:sp>
        <p:nvSpPr>
          <p:cNvPr id="63493" name="TextBox 4"/>
          <p:cNvSpPr txBox="1"/>
          <p:nvPr/>
        </p:nvSpPr>
        <p:spPr>
          <a:xfrm>
            <a:off x="250825" y="1628775"/>
            <a:ext cx="8569325" cy="1187450"/>
          </a:xfrm>
          <a:prstGeom prst="rect">
            <a:avLst/>
          </a:prstGeom>
          <a:noFill/>
          <a:ln w="9525">
            <a:noFill/>
            <a:miter/>
          </a:ln>
        </p:spPr>
        <p:txBody>
          <a:bodyPr>
            <a:spAutoFit/>
          </a:bodyPr>
          <a:p>
            <a:pPr lvl="0" indent="457200" algn="just" eaLnBrk="1" hangingPunct="1">
              <a:lnSpc>
                <a:spcPct val="150000"/>
              </a:lnSpc>
            </a:pPr>
            <a:r>
              <a:rPr lang="zh-CN" altLang="zh-CN" sz="2400" b="1" dirty="0">
                <a:solidFill>
                  <a:srgbClr val="000000"/>
                </a:solidFill>
                <a:latin typeface="Times New Roman" pitchFamily="18" charset="0"/>
                <a:ea typeface="Times New Roman" pitchFamily="18" charset="0"/>
              </a:rPr>
              <a:t>已知</a:t>
            </a:r>
            <a:r>
              <a:rPr lang="en-US" altLang="zh-CN" sz="2400" b="1" dirty="0">
                <a:solidFill>
                  <a:srgbClr val="000000"/>
                </a:solidFill>
                <a:latin typeface="Times New Roman" pitchFamily="18" charset="0"/>
                <a:ea typeface="Times New Roman" pitchFamily="18" charset="0"/>
              </a:rPr>
              <a:t>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互为相反数，</a:t>
            </a:r>
            <a:r>
              <a:rPr lang="en-US" altLang="zh-CN" sz="2400" b="1" dirty="0">
                <a:solidFill>
                  <a:srgbClr val="000000"/>
                </a:solidFill>
                <a:latin typeface="Times New Roman" pitchFamily="18" charset="0"/>
                <a:ea typeface="Times New Roman" pitchFamily="18" charset="0"/>
              </a:rPr>
              <a:t>a</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b</a:t>
            </a:r>
            <a:r>
              <a:rPr lang="zh-CN" altLang="en-US" sz="2400" b="1" dirty="0">
                <a:solidFill>
                  <a:srgbClr val="000000"/>
                </a:solidFill>
                <a:latin typeface="Times New Roman" pitchFamily="18" charset="0"/>
                <a:ea typeface="Times New Roman" pitchFamily="18" charset="0"/>
              </a:rPr>
              <a:t>互为倒数，</a:t>
            </a:r>
            <a:r>
              <a:rPr lang="en-US" altLang="zh-CN" sz="2400" b="1" dirty="0">
                <a:solidFill>
                  <a:srgbClr val="000000"/>
                </a:solidFill>
                <a:latin typeface="Times New Roman" pitchFamily="18" charset="0"/>
                <a:ea typeface="Times New Roman" pitchFamily="18" charset="0"/>
              </a:rPr>
              <a:t>m</a:t>
            </a:r>
            <a:r>
              <a:rPr lang="zh-CN" altLang="en-US" sz="2400" b="1" dirty="0">
                <a:solidFill>
                  <a:srgbClr val="000000"/>
                </a:solidFill>
                <a:latin typeface="Times New Roman" pitchFamily="18" charset="0"/>
                <a:ea typeface="Times New Roman" pitchFamily="18" charset="0"/>
              </a:rPr>
              <a:t>的绝对值为</a:t>
            </a:r>
            <a:r>
              <a:rPr lang="en-US" altLang="zh-CN" sz="2400" b="1"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则代数式</a:t>
            </a:r>
            <a:r>
              <a:rPr lang="en-US" altLang="zh-CN" sz="2400" b="1" dirty="0">
                <a:solidFill>
                  <a:srgbClr val="000000"/>
                </a:solidFill>
                <a:latin typeface="Times New Roman" pitchFamily="18" charset="0"/>
                <a:ea typeface="Times New Roman" pitchFamily="18" charset="0"/>
              </a:rPr>
              <a:t>4(x</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y)</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ab</a:t>
            </a:r>
            <a:r>
              <a:rPr lang="zh-CN" altLang="en-US" sz="2400" b="1" dirty="0">
                <a:solidFill>
                  <a:srgbClr val="000000"/>
                </a:solidFill>
                <a:latin typeface="Times New Roman" pitchFamily="18" charset="0"/>
                <a:ea typeface="Times New Roman" pitchFamily="18" charset="0"/>
              </a:rPr>
              <a:t>＋</a:t>
            </a:r>
            <a:r>
              <a:rPr lang="en-US" altLang="zh-CN" sz="2400" b="1" dirty="0">
                <a:solidFill>
                  <a:srgbClr val="000000"/>
                </a:solidFill>
                <a:latin typeface="Times New Roman" pitchFamily="18" charset="0"/>
                <a:ea typeface="Times New Roman" pitchFamily="18" charset="0"/>
              </a:rPr>
              <a:t>m</a:t>
            </a:r>
            <a:r>
              <a:rPr lang="en-US" altLang="zh-CN" sz="2400" b="1" baseline="30000" dirty="0">
                <a:solidFill>
                  <a:srgbClr val="000000"/>
                </a:solidFill>
                <a:latin typeface="Times New Roman" pitchFamily="18" charset="0"/>
                <a:ea typeface="Times New Roman" pitchFamily="18" charset="0"/>
              </a:rPr>
              <a:t>3</a:t>
            </a:r>
            <a:r>
              <a:rPr lang="zh-CN" altLang="en-US" sz="2400" b="1" dirty="0">
                <a:solidFill>
                  <a:srgbClr val="000000"/>
                </a:solidFill>
                <a:latin typeface="Times New Roman" pitchFamily="18" charset="0"/>
                <a:ea typeface="Times New Roman" pitchFamily="18" charset="0"/>
              </a:rPr>
              <a:t>的值是</a:t>
            </a:r>
            <a:r>
              <a:rPr lang="en-US" altLang="zh-CN" sz="2400" b="1" dirty="0">
                <a:solidFill>
                  <a:srgbClr val="000000"/>
                </a:solidFill>
                <a:latin typeface="Times New Roman" pitchFamily="18" charset="0"/>
                <a:ea typeface="Times New Roman" pitchFamily="18" charset="0"/>
              </a:rPr>
              <a:t>__________</a:t>
            </a:r>
            <a:r>
              <a:rPr lang="zh-CN" altLang="en-US" sz="2400" b="1" dirty="0">
                <a:solidFill>
                  <a:srgbClr val="000000"/>
                </a:solidFill>
                <a:latin typeface="Times New Roman" pitchFamily="18" charset="0"/>
                <a:ea typeface="Times New Roman" pitchFamily="18" charset="0"/>
              </a:rPr>
              <a:t>．</a:t>
            </a:r>
            <a:endParaRPr lang="zh-CN" altLang="zh-CN" sz="2400" b="1" dirty="0">
              <a:solidFill>
                <a:srgbClr val="000000"/>
              </a:solidFill>
              <a:latin typeface="Times New Roman" pitchFamily="18" charset="0"/>
              <a:ea typeface="Times New Roman" pitchFamily="18" charset="0"/>
            </a:endParaRPr>
          </a:p>
        </p:txBody>
      </p:sp>
      <p:sp>
        <p:nvSpPr>
          <p:cNvPr id="7" name="TextBox 6"/>
          <p:cNvSpPr txBox="1"/>
          <p:nvPr/>
        </p:nvSpPr>
        <p:spPr>
          <a:xfrm>
            <a:off x="684213" y="3933825"/>
            <a:ext cx="3167062" cy="457200"/>
          </a:xfrm>
          <a:prstGeom prst="rect">
            <a:avLst/>
          </a:prstGeom>
          <a:noFill/>
          <a:ln w="9525">
            <a:noFill/>
            <a:miter/>
          </a:ln>
        </p:spPr>
        <p:txBody>
          <a:bodyPr>
            <a:spAutoFit/>
          </a:bodyPr>
          <a:p>
            <a:pPr lvl="0" eaLnBrk="1" hangingPunct="1"/>
            <a:r>
              <a:rPr lang="en-US" altLang="zh-CN" sz="2400" b="1" dirty="0">
                <a:solidFill>
                  <a:schemeClr val="accent2"/>
                </a:solidFill>
                <a:latin typeface="Arial" charset="0"/>
                <a:ea typeface="宋体" pitchFamily="2" charset="-122"/>
              </a:rPr>
              <a:t>[</a:t>
            </a:r>
            <a:r>
              <a:rPr lang="zh-CN" altLang="en-US" sz="2400" b="1" dirty="0">
                <a:solidFill>
                  <a:schemeClr val="accent2"/>
                </a:solidFill>
                <a:latin typeface="Arial" charset="0"/>
                <a:ea typeface="宋体" pitchFamily="2" charset="-122"/>
              </a:rPr>
              <a:t>答案</a:t>
            </a:r>
            <a:r>
              <a:rPr lang="en-US" altLang="zh-CN" sz="2400" b="1" dirty="0">
                <a:solidFill>
                  <a:schemeClr val="accent2"/>
                </a:solidFill>
                <a:latin typeface="Arial" charset="0"/>
                <a:ea typeface="宋体" pitchFamily="2" charset="-122"/>
              </a:rPr>
              <a:t>] 26</a:t>
            </a:r>
            <a:r>
              <a:rPr lang="zh-CN" altLang="en-US" sz="2400" b="1" dirty="0">
                <a:solidFill>
                  <a:schemeClr val="accent2"/>
                </a:solidFill>
                <a:latin typeface="Arial" charset="0"/>
                <a:ea typeface="宋体" pitchFamily="2" charset="-122"/>
              </a:rPr>
              <a:t>或－</a:t>
            </a:r>
            <a:r>
              <a:rPr lang="en-US" altLang="zh-CN" sz="2400" b="1" dirty="0">
                <a:solidFill>
                  <a:schemeClr val="accent2"/>
                </a:solidFill>
                <a:latin typeface="Arial" charset="0"/>
                <a:ea typeface="宋体" pitchFamily="2" charset="-122"/>
              </a:rPr>
              <a:t>28</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charRg st="0" end="12"/>
                                            </p:txEl>
                                          </p:spTgt>
                                        </p:tgtEl>
                                        <p:attrNameLst>
                                          <p:attrName>style.visibility</p:attrName>
                                        </p:attrNameLst>
                                      </p:cBhvr>
                                      <p:to>
                                        <p:strVal val="visible"/>
                                      </p:to>
                                    </p:set>
                                    <p:animEffect transition="in" filter="blinds(horizontal)">
                                      <p:cBhvr>
                                        <p:cTn id="7" dur="500"/>
                                        <p:tgtEl>
                                          <p:spTgt spid="7">
                                            <p:txEl>
                                              <p:charRg st="0"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2290"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2291"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12292" name="TextBox 3"/>
          <p:cNvSpPr txBox="1"/>
          <p:nvPr/>
        </p:nvSpPr>
        <p:spPr>
          <a:xfrm>
            <a:off x="250825" y="981075"/>
            <a:ext cx="8569325" cy="2830513"/>
          </a:xfrm>
          <a:prstGeom prst="rect">
            <a:avLst/>
          </a:prstGeom>
          <a:noFill/>
          <a:ln w="9525">
            <a:noFill/>
            <a:miter/>
          </a:ln>
        </p:spPr>
        <p:txBody>
          <a:bodyPr>
            <a:spAutoFit/>
          </a:bodyPr>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7</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黑体" pitchFamily="49" charset="-122"/>
                <a:ea typeface="黑体" pitchFamily="49" charset="-122"/>
              </a:rPr>
              <a:t>去括号法则</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(1)</a:t>
            </a:r>
            <a:r>
              <a:rPr lang="zh-CN" altLang="en-US" sz="2400" b="1" dirty="0">
                <a:solidFill>
                  <a:srgbClr val="000000"/>
                </a:solidFill>
                <a:latin typeface="Times New Roman" pitchFamily="18" charset="0"/>
                <a:ea typeface="黑体" pitchFamily="49" charset="-122"/>
              </a:rPr>
              <a:t>括号前是</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号，把括号和它前面的</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号去掉，原括号里各项的符号都</a:t>
            </a:r>
            <a:r>
              <a:rPr lang="en-US" altLang="zh-CN" sz="2400" b="1">
                <a:solidFill>
                  <a:srgbClr val="000000"/>
                </a:solidFill>
                <a:latin typeface="Times New Roman" pitchFamily="18" charset="0"/>
                <a:ea typeface="黑体" pitchFamily="49" charset="-122"/>
              </a:rPr>
              <a:t>_____________</a:t>
            </a:r>
            <a:r>
              <a:rPr lang="zh-CN" altLang="en-US" sz="2400" b="1" dirty="0">
                <a:solidFill>
                  <a:srgbClr val="000000"/>
                </a:solidFill>
                <a:latin typeface="Times New Roman" pitchFamily="18" charset="0"/>
                <a:ea typeface="黑体" pitchFamily="49" charset="-122"/>
              </a:rPr>
              <a:t>；</a:t>
            </a:r>
            <a:endParaRPr lang="zh-CN" altLang="en-US" sz="2400" b="1" dirty="0">
              <a:solidFill>
                <a:srgbClr val="000000"/>
              </a:solidFill>
              <a:latin typeface="Times New Roman" pitchFamily="18" charset="0"/>
              <a:ea typeface="黑体" pitchFamily="49" charset="-122"/>
            </a:endParaRPr>
          </a:p>
          <a:p>
            <a:pPr lvl="0" indent="622300" algn="just" eaLnBrk="1" hangingPunct="1">
              <a:lnSpc>
                <a:spcPct val="150000"/>
              </a:lnSpc>
            </a:pPr>
            <a:r>
              <a:rPr lang="en-US" altLang="zh-CN" sz="2400" b="1">
                <a:solidFill>
                  <a:srgbClr val="000000"/>
                </a:solidFill>
                <a:latin typeface="Times New Roman" pitchFamily="18" charset="0"/>
                <a:ea typeface="黑体" pitchFamily="49" charset="-122"/>
              </a:rPr>
              <a:t>(2)</a:t>
            </a:r>
            <a:r>
              <a:rPr lang="zh-CN" altLang="en-US" sz="2400" b="1" dirty="0">
                <a:solidFill>
                  <a:srgbClr val="000000"/>
                </a:solidFill>
                <a:latin typeface="Times New Roman" pitchFamily="18" charset="0"/>
                <a:ea typeface="黑体" pitchFamily="49" charset="-122"/>
              </a:rPr>
              <a:t>括号前是</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号，把括号和它前面的</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宋体" pitchFamily="2" charset="-122"/>
                <a:ea typeface="黑体" pitchFamily="49" charset="-122"/>
              </a:rPr>
              <a:t>”</a:t>
            </a:r>
            <a:r>
              <a:rPr lang="zh-CN" altLang="en-US" sz="2400" b="1" dirty="0">
                <a:solidFill>
                  <a:srgbClr val="000000"/>
                </a:solidFill>
                <a:latin typeface="Times New Roman" pitchFamily="18" charset="0"/>
                <a:ea typeface="黑体" pitchFamily="49" charset="-122"/>
              </a:rPr>
              <a:t>号去掉，原括号里各项的符号都要</a:t>
            </a:r>
            <a:r>
              <a:rPr lang="en-US" altLang="zh-CN" sz="2400" b="1">
                <a:solidFill>
                  <a:srgbClr val="000000"/>
                </a:solidFill>
                <a:latin typeface="Times New Roman" pitchFamily="18" charset="0"/>
                <a:ea typeface="黑体" pitchFamily="49" charset="-122"/>
              </a:rPr>
              <a:t>_________</a:t>
            </a:r>
            <a:r>
              <a:rPr lang="zh-CN" altLang="en-US" sz="2400" b="1" dirty="0">
                <a:solidFill>
                  <a:srgbClr val="000000"/>
                </a:solidFill>
                <a:latin typeface="Times New Roman" pitchFamily="18" charset="0"/>
                <a:ea typeface="黑体" pitchFamily="49" charset="-122"/>
              </a:rPr>
              <a:t>．</a:t>
            </a:r>
            <a:r>
              <a:rPr lang="zh-CN" altLang="en-US" sz="2400" b="1" dirty="0">
                <a:solidFill>
                  <a:srgbClr val="000000"/>
                </a:solidFill>
                <a:latin typeface="宋体" pitchFamily="2" charset="-122"/>
                <a:ea typeface="黑体" pitchFamily="49" charset="-122"/>
              </a:rPr>
              <a:t> </a:t>
            </a:r>
            <a:endParaRPr lang="zh-CN" altLang="en-US" sz="2400" b="1" dirty="0">
              <a:solidFill>
                <a:srgbClr val="000000"/>
              </a:solidFill>
              <a:latin typeface="宋体" pitchFamily="2" charset="-122"/>
              <a:ea typeface="黑体" pitchFamily="49" charset="-122"/>
            </a:endParaRPr>
          </a:p>
        </p:txBody>
      </p:sp>
      <p:sp>
        <p:nvSpPr>
          <p:cNvPr id="6" name="矩形 5"/>
          <p:cNvSpPr/>
          <p:nvPr/>
        </p:nvSpPr>
        <p:spPr>
          <a:xfrm>
            <a:off x="4003675" y="2146300"/>
            <a:ext cx="1103313"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不改变</a:t>
            </a:r>
            <a:endParaRPr lang="zh-CN" altLang="en-US" sz="2400" b="1" dirty="0">
              <a:solidFill>
                <a:schemeClr val="accent2"/>
              </a:solidFill>
              <a:latin typeface="Arial" charset="0"/>
              <a:ea typeface="宋体" pitchFamily="2" charset="-122"/>
            </a:endParaRPr>
          </a:p>
        </p:txBody>
      </p:sp>
      <p:sp>
        <p:nvSpPr>
          <p:cNvPr id="2" name="矩形 5"/>
          <p:cNvSpPr/>
          <p:nvPr/>
        </p:nvSpPr>
        <p:spPr>
          <a:xfrm>
            <a:off x="3990975" y="3289300"/>
            <a:ext cx="796925" cy="457200"/>
          </a:xfrm>
          <a:prstGeom prst="rect">
            <a:avLst/>
          </a:prstGeom>
          <a:noFill/>
          <a:ln w="9525">
            <a:noFill/>
            <a:miter/>
          </a:ln>
        </p:spPr>
        <p:txBody>
          <a:bodyPr wrap="none">
            <a:spAutoFit/>
          </a:bodyPr>
          <a:p>
            <a:pPr lvl="0" eaLnBrk="1" hangingPunct="1"/>
            <a:r>
              <a:rPr lang="zh-CN" altLang="en-US" sz="2400" b="1" dirty="0">
                <a:solidFill>
                  <a:schemeClr val="accent2"/>
                </a:solidFill>
                <a:latin typeface="Arial" charset="0"/>
                <a:ea typeface="宋体" pitchFamily="2" charset="-122"/>
              </a:rPr>
              <a:t>改变</a:t>
            </a:r>
            <a:endParaRPr lang="zh-CN" altLang="en-US" sz="2400" b="1" dirty="0">
              <a:solidFill>
                <a:schemeClr val="accent2"/>
              </a:solidFill>
              <a:latin typeface="Arial" charset="0"/>
              <a:ea typeface="宋体" pitchFamily="2" charset="-122"/>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820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grpSp>
        <p:nvGrpSpPr>
          <p:cNvPr id="2" name="Group 7"/>
          <p:cNvGrpSpPr/>
          <p:nvPr/>
        </p:nvGrpSpPr>
        <p:grpSpPr>
          <a:xfrm>
            <a:off x="322263" y="1317625"/>
            <a:ext cx="2305050" cy="527050"/>
            <a:chOff x="203" y="830"/>
            <a:chExt cx="1452" cy="332"/>
          </a:xfrm>
        </p:grpSpPr>
        <p:pic>
          <p:nvPicPr>
            <p:cNvPr id="13319" name="Picture 8"/>
            <p:cNvPicPr>
              <a:picLocks noChangeAspect="1"/>
            </p:cNvPicPr>
            <p:nvPr/>
          </p:nvPicPr>
          <p:blipFill>
            <a:blip r:embed="rId1"/>
            <a:srcRect/>
            <a:stretch>
              <a:fillRect/>
            </a:stretch>
          </p:blipFill>
          <p:spPr>
            <a:xfrm>
              <a:off x="203" y="839"/>
              <a:ext cx="1452" cy="323"/>
            </a:xfrm>
            <a:prstGeom prst="rect">
              <a:avLst/>
            </a:prstGeom>
            <a:noFill/>
            <a:ln w="9525">
              <a:noFill/>
              <a:miter/>
            </a:ln>
          </p:spPr>
        </p:pic>
        <p:sp>
          <p:nvSpPr>
            <p:cNvPr id="13320" name="Text Box 9"/>
            <p:cNvSpPr txBox="1"/>
            <p:nvPr/>
          </p:nvSpPr>
          <p:spPr>
            <a:xfrm>
              <a:off x="564" y="830"/>
              <a:ext cx="1091" cy="308"/>
            </a:xfrm>
            <a:prstGeom prst="rect">
              <a:avLst/>
            </a:prstGeom>
            <a:noFill/>
            <a:ln w="9525">
              <a:noFill/>
              <a:miter/>
            </a:ln>
          </p:spPr>
          <p:txBody>
            <a:bodyPr>
              <a:spAutoFit/>
            </a:bodyPr>
            <a:p>
              <a:pPr lvl="0" eaLnBrk="1" hangingPunct="1"/>
              <a:r>
                <a:rPr lang="zh-CN" altLang="en-US" sz="2600" dirty="0">
                  <a:solidFill>
                    <a:srgbClr val="4D4D4D"/>
                  </a:solidFill>
                  <a:latin typeface="Arial" charset="0"/>
                  <a:ea typeface="黑体" pitchFamily="49" charset="-122"/>
                </a:rPr>
                <a:t>考点攻略</a:t>
              </a:r>
              <a:endParaRPr lang="zh-CN" altLang="en-US" sz="2600" dirty="0">
                <a:solidFill>
                  <a:srgbClr val="4D4D4D"/>
                </a:solidFill>
                <a:latin typeface="Arial" charset="0"/>
                <a:ea typeface="黑体" pitchFamily="49" charset="-122"/>
              </a:endParaRPr>
            </a:p>
          </p:txBody>
        </p:sp>
      </p:grpSp>
      <p:sp>
        <p:nvSpPr>
          <p:cNvPr id="13316" name="矩形 6"/>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7" name="矩形 6"/>
          <p:cNvSpPr/>
          <p:nvPr/>
        </p:nvSpPr>
        <p:spPr>
          <a:xfrm>
            <a:off x="539750" y="2103438"/>
            <a:ext cx="3486150" cy="457200"/>
          </a:xfrm>
          <a:prstGeom prst="rect">
            <a:avLst/>
          </a:prstGeom>
          <a:noFill/>
          <a:ln w="9525">
            <a:noFill/>
            <a:miter/>
          </a:ln>
        </p:spPr>
        <p:txBody>
          <a:bodyPr wrap="none">
            <a:spAutoFit/>
          </a:bodyPr>
          <a:p>
            <a:pPr lvl="0" eaLnBrk="1" hangingPunct="1"/>
            <a:r>
              <a:rPr lang="zh-CN" altLang="zh-CN" sz="2400" b="1" dirty="0">
                <a:solidFill>
                  <a:srgbClr val="FF6600"/>
                </a:solidFill>
                <a:latin typeface="Arial" charset="0"/>
                <a:ea typeface="宋体" pitchFamily="2" charset="-122"/>
              </a:rPr>
              <a:t>►考点一　</a:t>
            </a:r>
            <a:r>
              <a:rPr lang="zh-CN" altLang="en-US" sz="2400" b="1" dirty="0">
                <a:solidFill>
                  <a:srgbClr val="FF6600"/>
                </a:solidFill>
                <a:latin typeface="Arial" charset="0"/>
                <a:ea typeface="宋体" pitchFamily="2" charset="-122"/>
              </a:rPr>
              <a:t>代数式及求值 </a:t>
            </a:r>
            <a:endParaRPr lang="zh-CN" altLang="en-US" sz="2400" b="1" dirty="0">
              <a:solidFill>
                <a:srgbClr val="FF6600"/>
              </a:solidFill>
              <a:latin typeface="Arial" charset="0"/>
              <a:ea typeface="宋体" pitchFamily="2" charset="-122"/>
            </a:endParaRPr>
          </a:p>
        </p:txBody>
      </p:sp>
      <p:sp>
        <p:nvSpPr>
          <p:cNvPr id="8" name="TextBox 7"/>
          <p:cNvSpPr txBox="1"/>
          <p:nvPr/>
        </p:nvSpPr>
        <p:spPr>
          <a:xfrm>
            <a:off x="107950" y="2492375"/>
            <a:ext cx="8856663" cy="3614738"/>
          </a:xfrm>
          <a:prstGeom prst="rect">
            <a:avLst/>
          </a:prstGeom>
          <a:noFill/>
          <a:ln w="9525">
            <a:noFill/>
            <a:miter/>
          </a:ln>
        </p:spPr>
        <p:txBody>
          <a:bodyPr>
            <a:spAutoFit/>
          </a:bodyPr>
          <a:p>
            <a:pPr lvl="0" indent="622300" eaLnBrk="1" hangingPunct="1">
              <a:lnSpc>
                <a:spcPct val="150000"/>
              </a:lnSpc>
            </a:pPr>
            <a:r>
              <a:rPr lang="zh-CN" altLang="zh-CN" sz="2200" b="1" dirty="0">
                <a:solidFill>
                  <a:srgbClr val="FF6600"/>
                </a:solidFill>
                <a:latin typeface="Arial" charset="0"/>
                <a:ea typeface="宋体" pitchFamily="2" charset="-122"/>
              </a:rPr>
              <a:t>例</a:t>
            </a:r>
            <a:r>
              <a:rPr lang="en-US" altLang="zh-CN" sz="2200" b="1">
                <a:solidFill>
                  <a:srgbClr val="FF6600"/>
                </a:solidFill>
                <a:latin typeface="Arial" charset="0"/>
                <a:ea typeface="宋体" pitchFamily="2" charset="-122"/>
              </a:rPr>
              <a:t>1</a:t>
            </a:r>
            <a:r>
              <a:rPr lang="zh-CN" altLang="zh-CN" sz="2200" b="1" dirty="0">
                <a:latin typeface="Arial" charset="0"/>
                <a:ea typeface="宋体" pitchFamily="2" charset="-122"/>
              </a:rPr>
              <a:t>　</a:t>
            </a:r>
            <a:r>
              <a:rPr lang="zh-CN" altLang="zh-CN" sz="2200" b="1" dirty="0">
                <a:solidFill>
                  <a:srgbClr val="000000"/>
                </a:solidFill>
                <a:latin typeface="Times New Roman" pitchFamily="18" charset="0"/>
                <a:ea typeface="Times New Roman" pitchFamily="18" charset="0"/>
              </a:rPr>
              <a:t>老师利用假期带学生外出游览，已知每张车票</a:t>
            </a:r>
            <a:r>
              <a:rPr lang="en-US" altLang="zh-CN" sz="2200" b="1">
                <a:solidFill>
                  <a:srgbClr val="000000"/>
                </a:solidFill>
                <a:latin typeface="Times New Roman" pitchFamily="18" charset="0"/>
                <a:ea typeface="Times New Roman" pitchFamily="18" charset="0"/>
              </a:rPr>
              <a:t>50</a:t>
            </a:r>
            <a:r>
              <a:rPr lang="zh-CN" altLang="en-US" sz="2200" b="1" dirty="0">
                <a:solidFill>
                  <a:srgbClr val="000000"/>
                </a:solidFill>
                <a:latin typeface="Times New Roman" pitchFamily="18" charset="0"/>
                <a:ea typeface="Times New Roman" pitchFamily="18" charset="0"/>
              </a:rPr>
              <a:t>元，甲车主说，如果乘我的车，师生全部享受</a:t>
            </a:r>
            <a:r>
              <a:rPr lang="en-US" altLang="zh-CN" sz="2200" b="1">
                <a:solidFill>
                  <a:srgbClr val="000000"/>
                </a:solidFill>
                <a:latin typeface="Times New Roman" pitchFamily="18" charset="0"/>
                <a:ea typeface="Times New Roman" pitchFamily="18" charset="0"/>
              </a:rPr>
              <a:t>8</a:t>
            </a:r>
            <a:r>
              <a:rPr lang="zh-CN" altLang="en-US" sz="2200" b="1" dirty="0">
                <a:solidFill>
                  <a:srgbClr val="000000"/>
                </a:solidFill>
                <a:latin typeface="Times New Roman" pitchFamily="18" charset="0"/>
                <a:ea typeface="Times New Roman" pitchFamily="18" charset="0"/>
              </a:rPr>
              <a:t>折优惠；乙车主说，如果乘我的车，学生</a:t>
            </a:r>
            <a:r>
              <a:rPr lang="en-US" altLang="zh-CN" sz="2200" b="1">
                <a:solidFill>
                  <a:srgbClr val="000000"/>
                </a:solidFill>
                <a:latin typeface="Times New Roman" pitchFamily="18" charset="0"/>
                <a:ea typeface="Times New Roman" pitchFamily="18" charset="0"/>
              </a:rPr>
              <a:t>9</a:t>
            </a:r>
            <a:r>
              <a:rPr lang="zh-CN" altLang="en-US" sz="2200" b="1" dirty="0">
                <a:solidFill>
                  <a:srgbClr val="000000"/>
                </a:solidFill>
                <a:latin typeface="Times New Roman" pitchFamily="18" charset="0"/>
                <a:ea typeface="Times New Roman" pitchFamily="18" charset="0"/>
              </a:rPr>
              <a:t>折优惠，老师免费．</a:t>
            </a:r>
            <a:endParaRPr lang="zh-CN" altLang="en-US" sz="2200" b="1" dirty="0">
              <a:solidFill>
                <a:srgbClr val="000000"/>
              </a:solidFill>
              <a:latin typeface="Times New Roman" pitchFamily="18" charset="0"/>
              <a:ea typeface="Times New Roman" pitchFamily="18" charset="0"/>
            </a:endParaRPr>
          </a:p>
          <a:p>
            <a:pPr lvl="0" indent="622300" algn="just" eaLnBrk="1" hangingPunct="1">
              <a:lnSpc>
                <a:spcPct val="150000"/>
              </a:lnSpc>
            </a:pPr>
            <a:r>
              <a:rPr lang="en-US" altLang="zh-CN" sz="2200" b="1">
                <a:solidFill>
                  <a:srgbClr val="000000"/>
                </a:solidFill>
                <a:latin typeface="Times New Roman" pitchFamily="18" charset="0"/>
                <a:ea typeface="Times New Roman" pitchFamily="18" charset="0"/>
              </a:rPr>
              <a:t>(1)</a:t>
            </a:r>
            <a:r>
              <a:rPr lang="zh-CN" altLang="en-US" sz="2200" b="1" dirty="0">
                <a:solidFill>
                  <a:srgbClr val="000000"/>
                </a:solidFill>
                <a:latin typeface="Times New Roman" pitchFamily="18" charset="0"/>
                <a:ea typeface="Times New Roman" pitchFamily="18" charset="0"/>
              </a:rPr>
              <a:t>如果一个老师带了</a:t>
            </a:r>
            <a:r>
              <a:rPr lang="en-US" altLang="zh-CN" sz="2200" b="1">
                <a:solidFill>
                  <a:srgbClr val="000000"/>
                </a:solidFill>
                <a:latin typeface="Times New Roman" pitchFamily="18" charset="0"/>
                <a:ea typeface="Times New Roman" pitchFamily="18" charset="0"/>
              </a:rPr>
              <a:t>x</a:t>
            </a:r>
            <a:r>
              <a:rPr lang="zh-CN" altLang="en-US" sz="2200" b="1" dirty="0">
                <a:solidFill>
                  <a:srgbClr val="000000"/>
                </a:solidFill>
                <a:latin typeface="Times New Roman" pitchFamily="18" charset="0"/>
                <a:ea typeface="Times New Roman" pitchFamily="18" charset="0"/>
              </a:rPr>
              <a:t>名学生，分别写出乘甲、乙两车所需的车费；</a:t>
            </a:r>
            <a:endParaRPr lang="zh-CN" altLang="en-US" sz="2200" b="1" dirty="0">
              <a:solidFill>
                <a:srgbClr val="000000"/>
              </a:solidFill>
              <a:latin typeface="Times New Roman" pitchFamily="18" charset="0"/>
              <a:ea typeface="Times New Roman" pitchFamily="18" charset="0"/>
            </a:endParaRPr>
          </a:p>
          <a:p>
            <a:pPr lvl="0" indent="622300" algn="just" eaLnBrk="1" hangingPunct="1">
              <a:lnSpc>
                <a:spcPct val="150000"/>
              </a:lnSpc>
            </a:pPr>
            <a:r>
              <a:rPr lang="en-US" altLang="zh-CN" sz="2200" b="1">
                <a:solidFill>
                  <a:srgbClr val="000000"/>
                </a:solidFill>
                <a:latin typeface="Times New Roman" pitchFamily="18" charset="0"/>
                <a:ea typeface="Times New Roman" pitchFamily="18" charset="0"/>
              </a:rPr>
              <a:t>(2)</a:t>
            </a:r>
            <a:r>
              <a:rPr lang="zh-CN" altLang="en-US" sz="2200" b="1" dirty="0">
                <a:solidFill>
                  <a:srgbClr val="000000"/>
                </a:solidFill>
                <a:latin typeface="Times New Roman" pitchFamily="18" charset="0"/>
                <a:ea typeface="Times New Roman" pitchFamily="18" charset="0"/>
              </a:rPr>
              <a:t>如果这个老师带了</a:t>
            </a:r>
            <a:r>
              <a:rPr lang="en-US" altLang="zh-CN" sz="2200" b="1">
                <a:solidFill>
                  <a:srgbClr val="000000"/>
                </a:solidFill>
                <a:latin typeface="Times New Roman" pitchFamily="18" charset="0"/>
                <a:ea typeface="Times New Roman" pitchFamily="18" charset="0"/>
              </a:rPr>
              <a:t>6</a:t>
            </a:r>
            <a:r>
              <a:rPr lang="zh-CN" altLang="en-US" sz="2200" b="1" dirty="0">
                <a:solidFill>
                  <a:srgbClr val="000000"/>
                </a:solidFill>
                <a:latin typeface="Times New Roman" pitchFamily="18" charset="0"/>
                <a:ea typeface="Times New Roman" pitchFamily="18" charset="0"/>
              </a:rPr>
              <a:t>名学生，乘哪一辆车合算？如果带了</a:t>
            </a:r>
            <a:r>
              <a:rPr lang="en-US" altLang="zh-CN" sz="2200" b="1">
                <a:solidFill>
                  <a:srgbClr val="000000"/>
                </a:solidFill>
                <a:latin typeface="Times New Roman" pitchFamily="18" charset="0"/>
                <a:ea typeface="Times New Roman" pitchFamily="18" charset="0"/>
              </a:rPr>
              <a:t>10</a:t>
            </a:r>
            <a:r>
              <a:rPr lang="zh-CN" altLang="en-US" sz="2200" b="1" dirty="0">
                <a:solidFill>
                  <a:srgbClr val="000000"/>
                </a:solidFill>
                <a:latin typeface="Times New Roman" pitchFamily="18" charset="0"/>
                <a:ea typeface="Times New Roman" pitchFamily="18" charset="0"/>
              </a:rPr>
              <a:t>名学生呢？</a:t>
            </a:r>
            <a:endParaRPr lang="zh-CN" altLang="zh-CN" sz="2200" b="1" dirty="0">
              <a:solidFill>
                <a:srgbClr val="000000"/>
              </a:solidFill>
              <a:latin typeface="Times New Roman" pitchFamily="18" charset="0"/>
              <a:ea typeface="Times New Roman" pitchFamily="18" charset="0"/>
            </a:endParaRPr>
          </a:p>
        </p:txBody>
      </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202"/>
                                        </p:tgtEl>
                                        <p:attrNameLst>
                                          <p:attrName>style.visibility</p:attrName>
                                        </p:attrNameLst>
                                      </p:cBhvr>
                                      <p:to>
                                        <p:strVal val="visible"/>
                                      </p:to>
                                    </p:set>
                                    <p:anim calcmode="lin" valueType="num">
                                      <p:cBhvr additive="base">
                                        <p:cTn id="7" dur="500" fill="hold"/>
                                        <p:tgtEl>
                                          <p:spTgt spid="8202"/>
                                        </p:tgtEl>
                                        <p:attrNameLst>
                                          <p:attrName>ppt_x</p:attrName>
                                        </p:attrNameLst>
                                      </p:cBhvr>
                                      <p:tavLst>
                                        <p:tav tm="0">
                                          <p:val>
                                            <p:strVal val="#ppt_x"/>
                                          </p:val>
                                        </p:tav>
                                        <p:tav tm="100000">
                                          <p:val>
                                            <p:strVal val="#ppt_x"/>
                                          </p:val>
                                        </p:tav>
                                      </p:tavLst>
                                    </p:anim>
                                    <p:anim calcmode="lin" valueType="num">
                                      <p:cBhvr additive="base">
                                        <p:cTn id="8" dur="500" fill="hold"/>
                                        <p:tgtEl>
                                          <p:spTgt spid="820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1500"/>
                            </p:stCondLst>
                            <p:childTnLst>
                              <p:par>
                                <p:cTn id="18" presetID="2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edg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2"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4338"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4339"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sp>
        <p:nvSpPr>
          <p:cNvPr id="14340" name="TextBox 3"/>
          <p:cNvSpPr txBox="1"/>
          <p:nvPr/>
        </p:nvSpPr>
        <p:spPr>
          <a:xfrm>
            <a:off x="250825" y="1196975"/>
            <a:ext cx="8569325" cy="3378200"/>
          </a:xfrm>
          <a:prstGeom prst="rect">
            <a:avLst/>
          </a:prstGeom>
          <a:noFill/>
          <a:ln w="9525">
            <a:noFill/>
            <a:miter/>
          </a:ln>
        </p:spPr>
        <p:txBody>
          <a:bodyPr>
            <a:spAutoFit/>
          </a:bodyPr>
          <a:p>
            <a:pPr lvl="0" indent="622300" algn="just" eaLnBrk="1" hangingPunct="1">
              <a:lnSpc>
                <a:spcPct val="150000"/>
              </a:lnSpc>
            </a:pPr>
            <a:r>
              <a:rPr lang="zh-CN" altLang="en-US" sz="2400" b="1" dirty="0">
                <a:solidFill>
                  <a:srgbClr val="3366FF"/>
                </a:solidFill>
                <a:latin typeface="黑体" pitchFamily="49" charset="-122"/>
                <a:ea typeface="黑体" pitchFamily="49" charset="-122"/>
              </a:rPr>
              <a:t>解：</a:t>
            </a:r>
            <a:r>
              <a:rPr lang="en-US" altLang="zh-CN" sz="2400" b="1">
                <a:solidFill>
                  <a:srgbClr val="3366FF"/>
                </a:solidFill>
                <a:latin typeface="Times New Roman" pitchFamily="18" charset="0"/>
                <a:ea typeface="仿宋_GB2312" pitchFamily="49" charset="-122"/>
              </a:rPr>
              <a:t>(1)</a:t>
            </a:r>
            <a:r>
              <a:rPr lang="zh-CN" altLang="en-US" sz="2400" b="1" dirty="0">
                <a:solidFill>
                  <a:srgbClr val="3366FF"/>
                </a:solidFill>
                <a:latin typeface="Times New Roman" pitchFamily="18" charset="0"/>
                <a:ea typeface="仿宋_GB2312" pitchFamily="49" charset="-122"/>
              </a:rPr>
              <a:t>乘甲车所需的车费为</a:t>
            </a:r>
            <a:r>
              <a:rPr lang="en-US" altLang="zh-CN" sz="2400" b="1">
                <a:solidFill>
                  <a:srgbClr val="3366FF"/>
                </a:solidFill>
                <a:latin typeface="Times New Roman" pitchFamily="18" charset="0"/>
                <a:ea typeface="仿宋_GB2312" pitchFamily="49" charset="-122"/>
              </a:rPr>
              <a:t>50(x</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1)×80%(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622300" algn="just" eaLnBrk="1" hangingPunct="1">
              <a:lnSpc>
                <a:spcPct val="150000"/>
              </a:lnSpc>
            </a:pPr>
            <a:r>
              <a:rPr lang="zh-CN" altLang="en-US" sz="2400" b="1" dirty="0">
                <a:solidFill>
                  <a:srgbClr val="3366FF"/>
                </a:solidFill>
                <a:latin typeface="Times New Roman" pitchFamily="18" charset="0"/>
                <a:ea typeface="仿宋_GB2312" pitchFamily="49" charset="-122"/>
              </a:rPr>
              <a:t>乘乙车所需的车费为</a:t>
            </a:r>
            <a:r>
              <a:rPr lang="en-US" altLang="zh-CN" sz="2400" b="1">
                <a:solidFill>
                  <a:srgbClr val="3366FF"/>
                </a:solidFill>
                <a:latin typeface="Times New Roman" pitchFamily="18" charset="0"/>
                <a:ea typeface="仿宋_GB2312" pitchFamily="49" charset="-122"/>
              </a:rPr>
              <a:t>50x</a:t>
            </a:r>
            <a:r>
              <a:rPr lang="en-US" altLang="zh-CN" sz="2400" b="1">
                <a:solidFill>
                  <a:srgbClr val="3366FF"/>
                </a:solidFill>
                <a:latin typeface="Courier New" pitchFamily="49" charset="0"/>
                <a:ea typeface="仿宋_GB2312" pitchFamily="49" charset="-122"/>
              </a:rPr>
              <a:t>·</a:t>
            </a:r>
            <a:r>
              <a:rPr lang="en-US" altLang="zh-CN" sz="2400" b="1">
                <a:solidFill>
                  <a:srgbClr val="3366FF"/>
                </a:solidFill>
                <a:latin typeface="Times New Roman" pitchFamily="18" charset="0"/>
                <a:ea typeface="仿宋_GB2312" pitchFamily="49" charset="-122"/>
              </a:rPr>
              <a:t>90(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622300" algn="just" eaLnBrk="1" hangingPunct="1">
              <a:lnSpc>
                <a:spcPct val="150000"/>
              </a:lnSpc>
            </a:pPr>
            <a:r>
              <a:rPr lang="en-US" altLang="zh-CN" sz="2400" b="1">
                <a:solidFill>
                  <a:srgbClr val="3366FF"/>
                </a:solidFill>
                <a:latin typeface="Times New Roman" pitchFamily="18" charset="0"/>
                <a:ea typeface="仿宋_GB2312" pitchFamily="49" charset="-122"/>
              </a:rPr>
              <a:t>(2)</a:t>
            </a:r>
            <a:r>
              <a:rPr lang="zh-CN" altLang="en-US" sz="2400" b="1" dirty="0">
                <a:solidFill>
                  <a:srgbClr val="3366FF"/>
                </a:solidFill>
                <a:latin typeface="Times New Roman" pitchFamily="18" charset="0"/>
                <a:ea typeface="仿宋_GB2312" pitchFamily="49" charset="-122"/>
              </a:rPr>
              <a:t>当</a:t>
            </a:r>
            <a:r>
              <a:rPr lang="en-US" altLang="zh-CN" sz="2400" b="1">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时，</a:t>
            </a:r>
            <a:r>
              <a:rPr lang="en-US" altLang="zh-CN" sz="2400" b="1">
                <a:solidFill>
                  <a:srgbClr val="3366FF"/>
                </a:solidFill>
                <a:latin typeface="Times New Roman" pitchFamily="18" charset="0"/>
                <a:ea typeface="仿宋_GB2312" pitchFamily="49" charset="-122"/>
              </a:rPr>
              <a:t>50(x</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1)×80%</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40</a:t>
            </a:r>
            <a:r>
              <a:rPr lang="en-US" altLang="zh-CN" sz="2400" b="1">
                <a:solidFill>
                  <a:srgbClr val="3366FF"/>
                </a:solidFill>
                <a:latin typeface="Times New Roman" pitchFamily="18" charset="0"/>
                <a:ea typeface="Times New Roman" pitchFamily="18" charset="0"/>
              </a:rPr>
              <a:t>×</a:t>
            </a:r>
            <a:r>
              <a:rPr lang="en-US" altLang="zh-CN" sz="2400" b="1">
                <a:solidFill>
                  <a:srgbClr val="3366FF"/>
                </a:solidFill>
                <a:latin typeface="Times New Roman" pitchFamily="18" charset="0"/>
                <a:ea typeface="仿宋_GB2312" pitchFamily="49" charset="-122"/>
              </a:rPr>
              <a:t>7</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280(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622300" algn="just" eaLnBrk="1" hangingPunct="1">
              <a:lnSpc>
                <a:spcPct val="150000"/>
              </a:lnSpc>
            </a:pPr>
            <a:r>
              <a:rPr lang="en-US" altLang="zh-CN" sz="2400" b="1">
                <a:solidFill>
                  <a:srgbClr val="3366FF"/>
                </a:solidFill>
                <a:latin typeface="Times New Roman" pitchFamily="18" charset="0"/>
                <a:ea typeface="仿宋_GB2312" pitchFamily="49" charset="-122"/>
              </a:rPr>
              <a:t>50x·90%</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45</a:t>
            </a:r>
            <a:r>
              <a:rPr lang="en-US" altLang="zh-CN" sz="2400" b="1">
                <a:solidFill>
                  <a:srgbClr val="3366FF"/>
                </a:solidFill>
                <a:latin typeface="Times New Roman" pitchFamily="18" charset="0"/>
                <a:ea typeface="Times New Roman" pitchFamily="18" charset="0"/>
              </a:rPr>
              <a:t>×</a:t>
            </a:r>
            <a:r>
              <a:rPr lang="en-US" altLang="zh-CN" sz="2400" b="1">
                <a:solidFill>
                  <a:srgbClr val="3366FF"/>
                </a:solidFill>
                <a:latin typeface="Times New Roman" pitchFamily="18" charset="0"/>
                <a:ea typeface="仿宋_GB2312" pitchFamily="49" charset="-122"/>
              </a:rPr>
              <a:t>6</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270(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，乘乙车合算；</a:t>
            </a:r>
            <a:endParaRPr lang="zh-CN" altLang="en-US" sz="2400" b="1" dirty="0">
              <a:solidFill>
                <a:srgbClr val="3366FF"/>
              </a:solidFill>
              <a:latin typeface="Times New Roman" pitchFamily="18" charset="0"/>
              <a:ea typeface="仿宋_GB2312" pitchFamily="49" charset="-122"/>
            </a:endParaRPr>
          </a:p>
          <a:p>
            <a:pPr lvl="0" indent="622300" algn="just" eaLnBrk="1" hangingPunct="1">
              <a:lnSpc>
                <a:spcPct val="150000"/>
              </a:lnSpc>
            </a:pPr>
            <a:r>
              <a:rPr lang="zh-CN" altLang="en-US" sz="2400" b="1" dirty="0">
                <a:solidFill>
                  <a:srgbClr val="3366FF"/>
                </a:solidFill>
                <a:latin typeface="Times New Roman" pitchFamily="18" charset="0"/>
                <a:ea typeface="仿宋_GB2312" pitchFamily="49" charset="-122"/>
              </a:rPr>
              <a:t>当</a:t>
            </a:r>
            <a:r>
              <a:rPr lang="en-US" altLang="zh-CN" sz="2400" b="1">
                <a:solidFill>
                  <a:srgbClr val="3366FF"/>
                </a:solidFill>
                <a:latin typeface="Times New Roman" pitchFamily="18" charset="0"/>
                <a:ea typeface="仿宋_GB2312" pitchFamily="49" charset="-122"/>
              </a:rPr>
              <a:t>x</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10</a:t>
            </a:r>
            <a:r>
              <a:rPr lang="zh-CN" altLang="en-US" sz="2400" b="1" dirty="0">
                <a:solidFill>
                  <a:srgbClr val="3366FF"/>
                </a:solidFill>
                <a:latin typeface="Times New Roman" pitchFamily="18" charset="0"/>
                <a:ea typeface="仿宋_GB2312" pitchFamily="49" charset="-122"/>
              </a:rPr>
              <a:t>时，</a:t>
            </a:r>
            <a:r>
              <a:rPr lang="en-US" altLang="zh-CN" sz="2400" b="1">
                <a:solidFill>
                  <a:srgbClr val="3366FF"/>
                </a:solidFill>
                <a:latin typeface="Times New Roman" pitchFamily="18" charset="0"/>
                <a:ea typeface="仿宋_GB2312" pitchFamily="49" charset="-122"/>
              </a:rPr>
              <a:t>50(x</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1)</a:t>
            </a:r>
            <a:r>
              <a:rPr lang="en-US" altLang="zh-CN" sz="2400" b="1">
                <a:solidFill>
                  <a:srgbClr val="3366FF"/>
                </a:solidFill>
                <a:latin typeface="Times New Roman" pitchFamily="18" charset="0"/>
                <a:ea typeface="Times New Roman" pitchFamily="18" charset="0"/>
              </a:rPr>
              <a:t>×</a:t>
            </a:r>
            <a:r>
              <a:rPr lang="en-US" altLang="zh-CN" sz="2400" b="1">
                <a:solidFill>
                  <a:srgbClr val="3366FF"/>
                </a:solidFill>
                <a:latin typeface="Times New Roman" pitchFamily="18" charset="0"/>
                <a:ea typeface="仿宋_GB2312" pitchFamily="49" charset="-122"/>
              </a:rPr>
              <a:t>80%</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40</a:t>
            </a:r>
            <a:r>
              <a:rPr lang="en-US" altLang="zh-CN" sz="2400" b="1">
                <a:solidFill>
                  <a:srgbClr val="3366FF"/>
                </a:solidFill>
                <a:latin typeface="Times New Roman" pitchFamily="18" charset="0"/>
                <a:ea typeface="Times New Roman" pitchFamily="18" charset="0"/>
              </a:rPr>
              <a:t>×</a:t>
            </a:r>
            <a:r>
              <a:rPr lang="en-US" altLang="zh-CN" sz="2400" b="1">
                <a:solidFill>
                  <a:srgbClr val="3366FF"/>
                </a:solidFill>
                <a:latin typeface="Times New Roman" pitchFamily="18" charset="0"/>
                <a:ea typeface="仿宋_GB2312" pitchFamily="49" charset="-122"/>
              </a:rPr>
              <a:t>11</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440(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a:t>
            </a:r>
            <a:endParaRPr lang="zh-CN" altLang="en-US" sz="2400" b="1" dirty="0">
              <a:solidFill>
                <a:srgbClr val="3366FF"/>
              </a:solidFill>
              <a:latin typeface="Times New Roman" pitchFamily="18" charset="0"/>
              <a:ea typeface="仿宋_GB2312" pitchFamily="49" charset="-122"/>
            </a:endParaRPr>
          </a:p>
          <a:p>
            <a:pPr lvl="0" indent="622300" algn="just" eaLnBrk="1" hangingPunct="1">
              <a:lnSpc>
                <a:spcPct val="150000"/>
              </a:lnSpc>
            </a:pPr>
            <a:r>
              <a:rPr lang="en-US" altLang="zh-CN" sz="2400" b="1">
                <a:solidFill>
                  <a:srgbClr val="3366FF"/>
                </a:solidFill>
                <a:latin typeface="Times New Roman" pitchFamily="18" charset="0"/>
                <a:ea typeface="仿宋_GB2312" pitchFamily="49" charset="-122"/>
              </a:rPr>
              <a:t>50x·90%</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45</a:t>
            </a:r>
            <a:r>
              <a:rPr lang="en-US" altLang="zh-CN" sz="2400" b="1">
                <a:solidFill>
                  <a:srgbClr val="3366FF"/>
                </a:solidFill>
                <a:latin typeface="Times New Roman" pitchFamily="18" charset="0"/>
                <a:ea typeface="Times New Roman" pitchFamily="18" charset="0"/>
              </a:rPr>
              <a:t>×</a:t>
            </a:r>
            <a:r>
              <a:rPr lang="en-US" altLang="zh-CN" sz="2400" b="1">
                <a:solidFill>
                  <a:srgbClr val="3366FF"/>
                </a:solidFill>
                <a:latin typeface="Times New Roman" pitchFamily="18" charset="0"/>
                <a:ea typeface="仿宋_GB2312" pitchFamily="49" charset="-122"/>
              </a:rPr>
              <a:t>10</a:t>
            </a:r>
            <a:r>
              <a:rPr lang="zh-CN" altLang="en-US" sz="2400" b="1" dirty="0">
                <a:solidFill>
                  <a:srgbClr val="3366FF"/>
                </a:solidFill>
                <a:latin typeface="Times New Roman" pitchFamily="18" charset="0"/>
                <a:ea typeface="仿宋_GB2312" pitchFamily="49" charset="-122"/>
              </a:rPr>
              <a:t>＝</a:t>
            </a:r>
            <a:r>
              <a:rPr lang="en-US" altLang="zh-CN" sz="2400" b="1">
                <a:solidFill>
                  <a:srgbClr val="3366FF"/>
                </a:solidFill>
                <a:latin typeface="Times New Roman" pitchFamily="18" charset="0"/>
                <a:ea typeface="仿宋_GB2312" pitchFamily="49" charset="-122"/>
              </a:rPr>
              <a:t>450(</a:t>
            </a:r>
            <a:r>
              <a:rPr lang="zh-CN" altLang="en-US" sz="2400" b="1" dirty="0">
                <a:solidFill>
                  <a:srgbClr val="3366FF"/>
                </a:solidFill>
                <a:latin typeface="Times New Roman" pitchFamily="18" charset="0"/>
                <a:ea typeface="仿宋_GB2312" pitchFamily="49" charset="-122"/>
              </a:rPr>
              <a:t>元</a:t>
            </a:r>
            <a:r>
              <a:rPr lang="en-US" altLang="zh-CN" sz="2400" b="1">
                <a:solidFill>
                  <a:srgbClr val="3366FF"/>
                </a:solidFill>
                <a:latin typeface="Times New Roman" pitchFamily="18" charset="0"/>
                <a:ea typeface="仿宋_GB2312" pitchFamily="49" charset="-122"/>
              </a:rPr>
              <a:t>)</a:t>
            </a:r>
            <a:r>
              <a:rPr lang="zh-CN" altLang="en-US" sz="2400" b="1" dirty="0">
                <a:solidFill>
                  <a:srgbClr val="3366FF"/>
                </a:solidFill>
                <a:latin typeface="Times New Roman" pitchFamily="18" charset="0"/>
                <a:ea typeface="仿宋_GB2312" pitchFamily="49" charset="-122"/>
              </a:rPr>
              <a:t>，乘甲车合算．</a:t>
            </a:r>
            <a:endParaRPr lang="zh-CN" altLang="en-US" sz="2400" b="1" dirty="0">
              <a:solidFill>
                <a:srgbClr val="3366FF"/>
              </a:solidFill>
              <a:latin typeface="Times New Roman" pitchFamily="18" charset="0"/>
              <a:ea typeface="仿宋_GB2312" pitchFamily="49" charset="-122"/>
            </a:endParaRPr>
          </a:p>
        </p:txBody>
      </p:sp>
    </p:spTree>
  </p:cSld>
  <p:clrMapOvr>
    <a:masterClrMapping/>
  </p:clrMapOvr>
  <p:transition spd="med" advClick="0">
    <p:fade/>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5362" name="Text Box 10"/>
          <p:cNvSpPr txBox="1"/>
          <p:nvPr/>
        </p:nvSpPr>
        <p:spPr>
          <a:xfrm>
            <a:off x="228600" y="179388"/>
            <a:ext cx="2498725" cy="457200"/>
          </a:xfrm>
          <a:prstGeom prst="rect">
            <a:avLst/>
          </a:prstGeom>
          <a:noFill/>
          <a:ln w="9525">
            <a:noFill/>
            <a:miter/>
          </a:ln>
        </p:spPr>
        <p:txBody>
          <a:bodyPr wrap="none">
            <a:spAutoFit/>
          </a:bodyPr>
          <a:p>
            <a:pPr lvl="0" eaLnBrk="1" hangingPunct="1"/>
            <a:r>
              <a:rPr lang="zh-CN" altLang="en-US" sz="2400" b="1" dirty="0">
                <a:solidFill>
                  <a:schemeClr val="bg1"/>
                </a:solidFill>
                <a:latin typeface="Arial" charset="0"/>
                <a:ea typeface="黑体" pitchFamily="49" charset="-122"/>
              </a:rPr>
              <a:t>第三章 </a:t>
            </a:r>
            <a:r>
              <a:rPr lang="en-US" altLang="zh-CN" sz="2400" b="1">
                <a:solidFill>
                  <a:schemeClr val="bg1"/>
                </a:solidFill>
                <a:latin typeface="Arial" charset="0"/>
                <a:ea typeface="黑体" pitchFamily="49" charset="-122"/>
              </a:rPr>
              <a:t>|</a:t>
            </a:r>
            <a:r>
              <a:rPr lang="zh-CN" altLang="en-US" sz="2400" b="1" dirty="0">
                <a:solidFill>
                  <a:schemeClr val="bg1"/>
                </a:solidFill>
                <a:latin typeface="Arial" charset="0"/>
                <a:ea typeface="黑体" pitchFamily="49" charset="-122"/>
              </a:rPr>
              <a:t>过关测试</a:t>
            </a:r>
            <a:endParaRPr lang="zh-CN" altLang="en-US" dirty="0">
              <a:latin typeface="Arial" charset="0"/>
              <a:ea typeface="宋体" pitchFamily="2" charset="-122"/>
            </a:endParaRPr>
          </a:p>
        </p:txBody>
      </p:sp>
      <p:sp>
        <p:nvSpPr>
          <p:cNvPr id="15363" name="矩形 14"/>
          <p:cNvSpPr/>
          <p:nvPr/>
        </p:nvSpPr>
        <p:spPr>
          <a:xfrm>
            <a:off x="6508750" y="6215063"/>
            <a:ext cx="2492375" cy="461962"/>
          </a:xfrm>
          <a:prstGeom prst="rect">
            <a:avLst/>
          </a:prstGeom>
          <a:noFill/>
          <a:ln w="9525">
            <a:noFill/>
            <a:miter/>
          </a:ln>
        </p:spPr>
        <p:txBody>
          <a:bodyPr wrap="none">
            <a:spAutoFit/>
          </a:bodyPr>
          <a:p>
            <a:pPr lvl="0" eaLnBrk="1" hangingPunct="1"/>
            <a:r>
              <a:rPr lang="zh-CN" altLang="en-US" sz="2400" i="1" dirty="0">
                <a:latin typeface="黑体" pitchFamily="49" charset="-122"/>
                <a:ea typeface="黑体" pitchFamily="49" charset="-122"/>
              </a:rPr>
              <a:t>数学</a:t>
            </a:r>
            <a:r>
              <a:rPr lang="en-US" altLang="zh-CN" sz="2400" i="1">
                <a:latin typeface="黑体" pitchFamily="49" charset="-122"/>
                <a:ea typeface="黑体" pitchFamily="49" charset="-122"/>
              </a:rPr>
              <a:t>·</a:t>
            </a:r>
            <a:r>
              <a:rPr lang="zh-CN" altLang="en-US" i="1" dirty="0">
                <a:solidFill>
                  <a:schemeClr val="bg1"/>
                </a:solidFill>
                <a:latin typeface="黑体" pitchFamily="49" charset="-122"/>
                <a:ea typeface="黑体" pitchFamily="49" charset="-122"/>
              </a:rPr>
              <a:t>新课标（</a:t>
            </a:r>
            <a:r>
              <a:rPr lang="en-US" altLang="zh-CN" i="1">
                <a:solidFill>
                  <a:schemeClr val="bg1"/>
                </a:solidFill>
                <a:latin typeface="黑体" pitchFamily="49" charset="-122"/>
                <a:ea typeface="黑体" pitchFamily="49" charset="-122"/>
              </a:rPr>
              <a:t>BS）</a:t>
            </a:r>
            <a:endParaRPr lang="zh-CN" altLang="en-US" dirty="0">
              <a:solidFill>
                <a:schemeClr val="bg1"/>
              </a:solidFill>
              <a:latin typeface="Arial" charset="0"/>
              <a:ea typeface="宋体" pitchFamily="2" charset="-122"/>
            </a:endParaRPr>
          </a:p>
        </p:txBody>
      </p:sp>
      <p:pic>
        <p:nvPicPr>
          <p:cNvPr id="15364" name="Picture 6"/>
          <p:cNvPicPr>
            <a:picLocks noChangeAspect="1"/>
          </p:cNvPicPr>
          <p:nvPr/>
        </p:nvPicPr>
        <p:blipFill>
          <a:blip r:embed="rId1"/>
          <a:srcRect/>
          <a:stretch>
            <a:fillRect/>
          </a:stretch>
        </p:blipFill>
        <p:spPr>
          <a:xfrm>
            <a:off x="1004888" y="2452688"/>
            <a:ext cx="7134225" cy="1952625"/>
          </a:xfrm>
          <a:prstGeom prst="rect">
            <a:avLst/>
          </a:prstGeom>
          <a:noFill/>
          <a:ln w="9525">
            <a:noFill/>
            <a:miter/>
          </a:ln>
        </p:spPr>
      </p:pic>
    </p:spTree>
  </p:cSld>
  <p:clrMapOvr>
    <a:masterClrMapping/>
  </p:clrMapOvr>
  <p:transition spd="med" advClick="0">
    <p:fade/>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7528</Words>
  <Application>Kingsoft Office WPP</Application>
  <PresentationFormat>在屏幕上显示</PresentationFormat>
  <Paragraphs>800</Paragraphs>
  <Slides>58</Slides>
  <Notes>0</Notes>
  <HiddenSlides>0</HiddenSlides>
  <MMClips>0</MMClips>
  <ScaleCrop>false</ScaleCrop>
  <HeadingPairs>
    <vt:vector size="6" baseType="variant">
      <vt:variant>
        <vt:lpstr>主题</vt:lpstr>
      </vt:variant>
      <vt:variant>
        <vt:i4>3</vt:i4>
      </vt:variant>
      <vt:variant>
        <vt:lpstr>嵌入 OLE 服务器</vt:lpstr>
      </vt:variant>
      <vt:variant>
        <vt:i4>1</vt:i4>
      </vt:variant>
      <vt:variant>
        <vt:lpstr>幻灯片标题</vt:lpstr>
      </vt:variant>
      <vt:variant>
        <vt:i4>58</vt:i4>
      </vt:variant>
    </vt:vector>
  </HeadingPairs>
  <TitlesOfParts>
    <vt:vector size="62" baseType="lpstr">
      <vt:lpstr>Office 主题</vt:lpstr>
      <vt:lpstr>自定义设计方案</vt:lpstr>
      <vt:lpstr>1_自定义设计方案</vt:lpstr>
      <vt:lpstr>Word.Document.8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Administrator</cp:lastModifiedBy>
  <cp:revision>462</cp:revision>
  <dcterms:created xsi:type="dcterms:W3CDTF">2015-11-16T09:17:57Z</dcterms:created>
  <dcterms:modified xsi:type="dcterms:W3CDTF">2015-11-16T09:18:33Z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2052-10.1.0.5346</vt:lpwstr>
  </property>
</Properties>
</file>